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handoutMasterIdLst>
    <p:handoutMasterId r:id="rId41"/>
  </p:handoutMasterIdLst>
  <p:sldIdLst>
    <p:sldId id="271" r:id="rId2"/>
    <p:sldId id="272" r:id="rId3"/>
    <p:sldId id="273" r:id="rId4"/>
    <p:sldId id="285" r:id="rId5"/>
    <p:sldId id="274" r:id="rId6"/>
    <p:sldId id="277" r:id="rId7"/>
    <p:sldId id="276" r:id="rId8"/>
    <p:sldId id="281" r:id="rId9"/>
    <p:sldId id="282" r:id="rId10"/>
    <p:sldId id="275" r:id="rId11"/>
    <p:sldId id="286" r:id="rId12"/>
    <p:sldId id="284" r:id="rId13"/>
    <p:sldId id="287" r:id="rId14"/>
    <p:sldId id="288" r:id="rId15"/>
    <p:sldId id="289" r:id="rId16"/>
    <p:sldId id="291" r:id="rId17"/>
    <p:sldId id="292" r:id="rId18"/>
    <p:sldId id="302" r:id="rId19"/>
    <p:sldId id="294" r:id="rId20"/>
    <p:sldId id="295" r:id="rId21"/>
    <p:sldId id="296" r:id="rId22"/>
    <p:sldId id="297" r:id="rId23"/>
    <p:sldId id="298" r:id="rId24"/>
    <p:sldId id="299" r:id="rId25"/>
    <p:sldId id="300" r:id="rId26"/>
    <p:sldId id="301" r:id="rId27"/>
    <p:sldId id="263" r:id="rId28"/>
    <p:sldId id="264" r:id="rId29"/>
    <p:sldId id="265" r:id="rId30"/>
    <p:sldId id="261" r:id="rId31"/>
    <p:sldId id="259" r:id="rId32"/>
    <p:sldId id="258" r:id="rId33"/>
    <p:sldId id="262" r:id="rId34"/>
    <p:sldId id="260" r:id="rId35"/>
    <p:sldId id="266" r:id="rId36"/>
    <p:sldId id="267" r:id="rId37"/>
    <p:sldId id="269" r:id="rId38"/>
    <p:sldId id="268" r:id="rId39"/>
    <p:sldId id="270" r:id="rId40"/>
  </p:sldIdLst>
  <p:sldSz cx="9906000" cy="6858000" type="A4"/>
  <p:notesSz cx="6735763" cy="9869488"/>
  <p:defaultTextStyle>
    <a:defPPr>
      <a:defRPr lang="en-US"/>
    </a:defPPr>
    <a:lvl1pPr marL="0" algn="l" defTabSz="914360" rtl="0" eaLnBrk="1" latinLnBrk="0" hangingPunct="1">
      <a:defRPr sz="1800" kern="1200">
        <a:solidFill>
          <a:schemeClr val="tx1"/>
        </a:solidFill>
        <a:latin typeface="+mn-lt"/>
        <a:ea typeface="+mn-ea"/>
        <a:cs typeface="+mn-cs"/>
      </a:defRPr>
    </a:lvl1pPr>
    <a:lvl2pPr marL="457180" algn="l" defTabSz="914360" rtl="0" eaLnBrk="1" latinLnBrk="0" hangingPunct="1">
      <a:defRPr sz="1800" kern="1200">
        <a:solidFill>
          <a:schemeClr val="tx1"/>
        </a:solidFill>
        <a:latin typeface="+mn-lt"/>
        <a:ea typeface="+mn-ea"/>
        <a:cs typeface="+mn-cs"/>
      </a:defRPr>
    </a:lvl2pPr>
    <a:lvl3pPr marL="914360" algn="l" defTabSz="914360" rtl="0" eaLnBrk="1" latinLnBrk="0" hangingPunct="1">
      <a:defRPr sz="1800" kern="1200">
        <a:solidFill>
          <a:schemeClr val="tx1"/>
        </a:solidFill>
        <a:latin typeface="+mn-lt"/>
        <a:ea typeface="+mn-ea"/>
        <a:cs typeface="+mn-cs"/>
      </a:defRPr>
    </a:lvl3pPr>
    <a:lvl4pPr marL="1371540" algn="l" defTabSz="914360" rtl="0" eaLnBrk="1" latinLnBrk="0" hangingPunct="1">
      <a:defRPr sz="1800" kern="1200">
        <a:solidFill>
          <a:schemeClr val="tx1"/>
        </a:solidFill>
        <a:latin typeface="+mn-lt"/>
        <a:ea typeface="+mn-ea"/>
        <a:cs typeface="+mn-cs"/>
      </a:defRPr>
    </a:lvl4pPr>
    <a:lvl5pPr marL="1828719" algn="l" defTabSz="914360" rtl="0" eaLnBrk="1" latinLnBrk="0" hangingPunct="1">
      <a:defRPr sz="1800" kern="1200">
        <a:solidFill>
          <a:schemeClr val="tx1"/>
        </a:solidFill>
        <a:latin typeface="+mn-lt"/>
        <a:ea typeface="+mn-ea"/>
        <a:cs typeface="+mn-cs"/>
      </a:defRPr>
    </a:lvl5pPr>
    <a:lvl6pPr marL="2285899" algn="l" defTabSz="914360" rtl="0" eaLnBrk="1" latinLnBrk="0" hangingPunct="1">
      <a:defRPr sz="1800" kern="1200">
        <a:solidFill>
          <a:schemeClr val="tx1"/>
        </a:solidFill>
        <a:latin typeface="+mn-lt"/>
        <a:ea typeface="+mn-ea"/>
        <a:cs typeface="+mn-cs"/>
      </a:defRPr>
    </a:lvl6pPr>
    <a:lvl7pPr marL="2743079" algn="l" defTabSz="914360" rtl="0" eaLnBrk="1" latinLnBrk="0" hangingPunct="1">
      <a:defRPr sz="1800" kern="1200">
        <a:solidFill>
          <a:schemeClr val="tx1"/>
        </a:solidFill>
        <a:latin typeface="+mn-lt"/>
        <a:ea typeface="+mn-ea"/>
        <a:cs typeface="+mn-cs"/>
      </a:defRPr>
    </a:lvl7pPr>
    <a:lvl8pPr marL="3200260" algn="l" defTabSz="914360" rtl="0" eaLnBrk="1" latinLnBrk="0" hangingPunct="1">
      <a:defRPr sz="1800" kern="1200">
        <a:solidFill>
          <a:schemeClr val="tx1"/>
        </a:solidFill>
        <a:latin typeface="+mn-lt"/>
        <a:ea typeface="+mn-ea"/>
        <a:cs typeface="+mn-cs"/>
      </a:defRPr>
    </a:lvl8pPr>
    <a:lvl9pPr marL="3657440" algn="l" defTabSz="91436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161" autoAdjust="0"/>
  </p:normalViewPr>
  <p:slideViewPr>
    <p:cSldViewPr>
      <p:cViewPr varScale="1">
        <p:scale>
          <a:sx n="68" d="100"/>
          <a:sy n="68" d="100"/>
        </p:scale>
        <p:origin x="1284" y="60"/>
      </p:cViewPr>
      <p:guideLst>
        <p:guide orient="horz" pos="2160"/>
        <p:guide pos="3120"/>
      </p:guideLst>
    </p:cSldViewPr>
  </p:slideViewPr>
  <p:notesTextViewPr>
    <p:cViewPr>
      <p:scale>
        <a:sx n="100" d="100"/>
        <a:sy n="100" d="100"/>
      </p:scale>
      <p:origin x="0" y="0"/>
    </p:cViewPr>
  </p:notesTextViewPr>
  <p:sorterViewPr>
    <p:cViewPr>
      <p:scale>
        <a:sx n="66" d="100"/>
        <a:sy n="66" d="100"/>
      </p:scale>
      <p:origin x="0" y="31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E4135A95-C438-4DE7-A31F-2E0833CFDB44}" type="datetimeFigureOut">
              <a:rPr lang="en-US" smtClean="0"/>
              <a:pPr/>
              <a:t>4/1/2020</a:t>
            </a:fld>
            <a:endParaRPr lang="en-GB"/>
          </a:p>
        </p:txBody>
      </p:sp>
      <p:sp>
        <p:nvSpPr>
          <p:cNvPr id="4" name="Footer Placeholder 3"/>
          <p:cNvSpPr>
            <a:spLocks noGrp="1"/>
          </p:cNvSpPr>
          <p:nvPr>
            <p:ph type="ftr" sz="quarter" idx="2"/>
          </p:nvPr>
        </p:nvSpPr>
        <p:spPr>
          <a:xfrm>
            <a:off x="0" y="9374188"/>
            <a:ext cx="2919413" cy="493712"/>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14763" y="9374188"/>
            <a:ext cx="2919412" cy="493712"/>
          </a:xfrm>
          <a:prstGeom prst="rect">
            <a:avLst/>
          </a:prstGeom>
        </p:spPr>
        <p:txBody>
          <a:bodyPr vert="horz" lIns="91440" tIns="45720" rIns="91440" bIns="45720" rtlCol="0" anchor="b"/>
          <a:lstStyle>
            <a:lvl1pPr algn="r">
              <a:defRPr sz="1200"/>
            </a:lvl1pPr>
          </a:lstStyle>
          <a:p>
            <a:fld id="{5A66DEDB-DD4B-4FBF-AAB6-68F236DE3582}" type="slidenum">
              <a:rPr lang="en-GB" smtClean="0"/>
              <a:pPr/>
              <a:t>‹#›</a:t>
            </a:fld>
            <a:endParaRPr lang="en-GB"/>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2130427"/>
            <a:ext cx="84201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180" indent="0" algn="ctr">
              <a:buNone/>
              <a:defRPr>
                <a:solidFill>
                  <a:schemeClr val="tx1">
                    <a:tint val="75000"/>
                  </a:schemeClr>
                </a:solidFill>
              </a:defRPr>
            </a:lvl2pPr>
            <a:lvl3pPr marL="914360" indent="0" algn="ctr">
              <a:buNone/>
              <a:defRPr>
                <a:solidFill>
                  <a:schemeClr val="tx1">
                    <a:tint val="75000"/>
                  </a:schemeClr>
                </a:solidFill>
              </a:defRPr>
            </a:lvl3pPr>
            <a:lvl4pPr marL="1371540" indent="0" algn="ctr">
              <a:buNone/>
              <a:defRPr>
                <a:solidFill>
                  <a:schemeClr val="tx1">
                    <a:tint val="75000"/>
                  </a:schemeClr>
                </a:solidFill>
              </a:defRPr>
            </a:lvl4pPr>
            <a:lvl5pPr marL="1828719" indent="0" algn="ctr">
              <a:buNone/>
              <a:defRPr>
                <a:solidFill>
                  <a:schemeClr val="tx1">
                    <a:tint val="75000"/>
                  </a:schemeClr>
                </a:solidFill>
              </a:defRPr>
            </a:lvl5pPr>
            <a:lvl6pPr marL="2285899" indent="0" algn="ctr">
              <a:buNone/>
              <a:defRPr>
                <a:solidFill>
                  <a:schemeClr val="tx1">
                    <a:tint val="75000"/>
                  </a:schemeClr>
                </a:solidFill>
              </a:defRPr>
            </a:lvl6pPr>
            <a:lvl7pPr marL="2743079" indent="0" algn="ctr">
              <a:buNone/>
              <a:defRPr>
                <a:solidFill>
                  <a:schemeClr val="tx1">
                    <a:tint val="75000"/>
                  </a:schemeClr>
                </a:solidFill>
              </a:defRPr>
            </a:lvl7pPr>
            <a:lvl8pPr marL="3200260" indent="0" algn="ctr">
              <a:buNone/>
              <a:defRPr>
                <a:solidFill>
                  <a:schemeClr val="tx1">
                    <a:tint val="75000"/>
                  </a:schemeClr>
                </a:solidFill>
              </a:defRPr>
            </a:lvl8pPr>
            <a:lvl9pPr marL="365744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FE772E67-9943-42FD-945E-156AC91C414C}" type="datetimeFigureOut">
              <a:rPr lang="en-US" smtClean="0"/>
              <a:pPr/>
              <a:t>4/1/2020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CAD905-B3D7-417F-90A4-1592E5FECFB7}"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E772E67-9943-42FD-945E-156AC91C414C}" type="datetimeFigureOut">
              <a:rPr lang="en-US" smtClean="0"/>
              <a:pPr/>
              <a:t>4/1/2020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CAD905-B3D7-417F-90A4-1592E5FECFB7}"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40"/>
            <a:ext cx="222885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95300" y="274640"/>
            <a:ext cx="652145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E772E67-9943-42FD-945E-156AC91C414C}" type="datetimeFigureOut">
              <a:rPr lang="en-US" smtClean="0"/>
              <a:pPr/>
              <a:t>4/1/2020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CAD905-B3D7-417F-90A4-1592E5FECFB7}"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E772E67-9943-42FD-945E-156AC91C414C}" type="datetimeFigureOut">
              <a:rPr lang="en-US" smtClean="0"/>
              <a:pPr/>
              <a:t>4/1/2020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CAD905-B3D7-417F-90A4-1592E5FECFB7}"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82506" y="2906714"/>
            <a:ext cx="8420100" cy="1500187"/>
          </a:xfrm>
        </p:spPr>
        <p:txBody>
          <a:bodyPr anchor="b"/>
          <a:lstStyle>
            <a:lvl1pPr marL="0" indent="0">
              <a:buNone/>
              <a:defRPr sz="2000">
                <a:solidFill>
                  <a:schemeClr val="tx1">
                    <a:tint val="75000"/>
                  </a:schemeClr>
                </a:solidFill>
              </a:defRPr>
            </a:lvl1pPr>
            <a:lvl2pPr marL="457180" indent="0">
              <a:buNone/>
              <a:defRPr sz="1800">
                <a:solidFill>
                  <a:schemeClr val="tx1">
                    <a:tint val="75000"/>
                  </a:schemeClr>
                </a:solidFill>
              </a:defRPr>
            </a:lvl2pPr>
            <a:lvl3pPr marL="914360" indent="0">
              <a:buNone/>
              <a:defRPr sz="1600">
                <a:solidFill>
                  <a:schemeClr val="tx1">
                    <a:tint val="75000"/>
                  </a:schemeClr>
                </a:solidFill>
              </a:defRPr>
            </a:lvl3pPr>
            <a:lvl4pPr marL="1371540" indent="0">
              <a:buNone/>
              <a:defRPr sz="1400">
                <a:solidFill>
                  <a:schemeClr val="tx1">
                    <a:tint val="75000"/>
                  </a:schemeClr>
                </a:solidFill>
              </a:defRPr>
            </a:lvl4pPr>
            <a:lvl5pPr marL="1828719" indent="0">
              <a:buNone/>
              <a:defRPr sz="1400">
                <a:solidFill>
                  <a:schemeClr val="tx1">
                    <a:tint val="75000"/>
                  </a:schemeClr>
                </a:solidFill>
              </a:defRPr>
            </a:lvl5pPr>
            <a:lvl6pPr marL="2285899" indent="0">
              <a:buNone/>
              <a:defRPr sz="1400">
                <a:solidFill>
                  <a:schemeClr val="tx1">
                    <a:tint val="75000"/>
                  </a:schemeClr>
                </a:solidFill>
              </a:defRPr>
            </a:lvl6pPr>
            <a:lvl7pPr marL="2743079" indent="0">
              <a:buNone/>
              <a:defRPr sz="1400">
                <a:solidFill>
                  <a:schemeClr val="tx1">
                    <a:tint val="75000"/>
                  </a:schemeClr>
                </a:solidFill>
              </a:defRPr>
            </a:lvl7pPr>
            <a:lvl8pPr marL="3200260" indent="0">
              <a:buNone/>
              <a:defRPr sz="1400">
                <a:solidFill>
                  <a:schemeClr val="tx1">
                    <a:tint val="75000"/>
                  </a:schemeClr>
                </a:solidFill>
              </a:defRPr>
            </a:lvl8pPr>
            <a:lvl9pPr marL="365744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E772E67-9943-42FD-945E-156AC91C414C}" type="datetimeFigureOut">
              <a:rPr lang="en-US" smtClean="0"/>
              <a:pPr/>
              <a:t>4/1/2020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CAD905-B3D7-417F-90A4-1592E5FECFB7}"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5300" y="1600202"/>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35550" y="1600202"/>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FE772E67-9943-42FD-945E-156AC91C414C}" type="datetimeFigureOut">
              <a:rPr lang="en-US" smtClean="0"/>
              <a:pPr/>
              <a:t>4/1/2020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CAD905-B3D7-417F-90A4-1592E5FECFB7}"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180" indent="0">
              <a:buNone/>
              <a:defRPr sz="2000" b="1"/>
            </a:lvl2pPr>
            <a:lvl3pPr marL="914360" indent="0">
              <a:buNone/>
              <a:defRPr sz="1800" b="1"/>
            </a:lvl3pPr>
            <a:lvl4pPr marL="1371540" indent="0">
              <a:buNone/>
              <a:defRPr sz="1600" b="1"/>
            </a:lvl4pPr>
            <a:lvl5pPr marL="1828719" indent="0">
              <a:buNone/>
              <a:defRPr sz="1600" b="1"/>
            </a:lvl5pPr>
            <a:lvl6pPr marL="2285899" indent="0">
              <a:buNone/>
              <a:defRPr sz="1600" b="1"/>
            </a:lvl6pPr>
            <a:lvl7pPr marL="2743079" indent="0">
              <a:buNone/>
              <a:defRPr sz="1600" b="1"/>
            </a:lvl7pPr>
            <a:lvl8pPr marL="3200260" indent="0">
              <a:buNone/>
              <a:defRPr sz="1600" b="1"/>
            </a:lvl8pPr>
            <a:lvl9pPr marL="365744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032111" y="1535113"/>
            <a:ext cx="4378590" cy="639762"/>
          </a:xfrm>
        </p:spPr>
        <p:txBody>
          <a:bodyPr anchor="b"/>
          <a:lstStyle>
            <a:lvl1pPr marL="0" indent="0">
              <a:buNone/>
              <a:defRPr sz="2400" b="1"/>
            </a:lvl1pPr>
            <a:lvl2pPr marL="457180" indent="0">
              <a:buNone/>
              <a:defRPr sz="2000" b="1"/>
            </a:lvl2pPr>
            <a:lvl3pPr marL="914360" indent="0">
              <a:buNone/>
              <a:defRPr sz="1800" b="1"/>
            </a:lvl3pPr>
            <a:lvl4pPr marL="1371540" indent="0">
              <a:buNone/>
              <a:defRPr sz="1600" b="1"/>
            </a:lvl4pPr>
            <a:lvl5pPr marL="1828719" indent="0">
              <a:buNone/>
              <a:defRPr sz="1600" b="1"/>
            </a:lvl5pPr>
            <a:lvl6pPr marL="2285899" indent="0">
              <a:buNone/>
              <a:defRPr sz="1600" b="1"/>
            </a:lvl6pPr>
            <a:lvl7pPr marL="2743079" indent="0">
              <a:buNone/>
              <a:defRPr sz="1600" b="1"/>
            </a:lvl7pPr>
            <a:lvl8pPr marL="3200260" indent="0">
              <a:buNone/>
              <a:defRPr sz="1600" b="1"/>
            </a:lvl8pPr>
            <a:lvl9pPr marL="365744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FE772E67-9943-42FD-945E-156AC91C414C}" type="datetimeFigureOut">
              <a:rPr lang="en-US" smtClean="0"/>
              <a:pPr/>
              <a:t>4/1/2020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4CAD905-B3D7-417F-90A4-1592E5FECFB7}"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FE772E67-9943-42FD-945E-156AC91C414C}" type="datetimeFigureOut">
              <a:rPr lang="en-US" smtClean="0"/>
              <a:pPr/>
              <a:t>4/1/2020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4CAD905-B3D7-417F-90A4-1592E5FECFB7}"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772E67-9943-42FD-945E-156AC91C414C}" type="datetimeFigureOut">
              <a:rPr lang="en-US" smtClean="0"/>
              <a:pPr/>
              <a:t>4/1/2020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4CAD905-B3D7-417F-90A4-1592E5FECFB7}"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872972" y="273052"/>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95300" y="1435102"/>
            <a:ext cx="3259006" cy="4691063"/>
          </a:xfrm>
        </p:spPr>
        <p:txBody>
          <a:bodyPr/>
          <a:lstStyle>
            <a:lvl1pPr marL="0" indent="0">
              <a:buNone/>
              <a:defRPr sz="1400"/>
            </a:lvl1pPr>
            <a:lvl2pPr marL="457180" indent="0">
              <a:buNone/>
              <a:defRPr sz="1200"/>
            </a:lvl2pPr>
            <a:lvl3pPr marL="914360" indent="0">
              <a:buNone/>
              <a:defRPr sz="1000"/>
            </a:lvl3pPr>
            <a:lvl4pPr marL="1371540" indent="0">
              <a:buNone/>
              <a:defRPr sz="900"/>
            </a:lvl4pPr>
            <a:lvl5pPr marL="1828719" indent="0">
              <a:buNone/>
              <a:defRPr sz="900"/>
            </a:lvl5pPr>
            <a:lvl6pPr marL="2285899" indent="0">
              <a:buNone/>
              <a:defRPr sz="900"/>
            </a:lvl6pPr>
            <a:lvl7pPr marL="2743079" indent="0">
              <a:buNone/>
              <a:defRPr sz="900"/>
            </a:lvl7pPr>
            <a:lvl8pPr marL="3200260" indent="0">
              <a:buNone/>
              <a:defRPr sz="900"/>
            </a:lvl8pPr>
            <a:lvl9pPr marL="365744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E772E67-9943-42FD-945E-156AC91C414C}" type="datetimeFigureOut">
              <a:rPr lang="en-US" smtClean="0"/>
              <a:pPr/>
              <a:t>4/1/2020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CAD905-B3D7-417F-90A4-1592E5FECFB7}"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180" indent="0">
              <a:buNone/>
              <a:defRPr sz="2800"/>
            </a:lvl2pPr>
            <a:lvl3pPr marL="914360" indent="0">
              <a:buNone/>
              <a:defRPr sz="2400"/>
            </a:lvl3pPr>
            <a:lvl4pPr marL="1371540" indent="0">
              <a:buNone/>
              <a:defRPr sz="2000"/>
            </a:lvl4pPr>
            <a:lvl5pPr marL="1828719" indent="0">
              <a:buNone/>
              <a:defRPr sz="2000"/>
            </a:lvl5pPr>
            <a:lvl6pPr marL="2285899" indent="0">
              <a:buNone/>
              <a:defRPr sz="2000"/>
            </a:lvl6pPr>
            <a:lvl7pPr marL="2743079" indent="0">
              <a:buNone/>
              <a:defRPr sz="2000"/>
            </a:lvl7pPr>
            <a:lvl8pPr marL="3200260" indent="0">
              <a:buNone/>
              <a:defRPr sz="2000"/>
            </a:lvl8pPr>
            <a:lvl9pPr marL="3657440" indent="0">
              <a:buNone/>
              <a:defRPr sz="2000"/>
            </a:lvl9pPr>
          </a:lstStyle>
          <a:p>
            <a:endParaRPr lang="en-GB"/>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180" indent="0">
              <a:buNone/>
              <a:defRPr sz="1200"/>
            </a:lvl2pPr>
            <a:lvl3pPr marL="914360" indent="0">
              <a:buNone/>
              <a:defRPr sz="1000"/>
            </a:lvl3pPr>
            <a:lvl4pPr marL="1371540" indent="0">
              <a:buNone/>
              <a:defRPr sz="900"/>
            </a:lvl4pPr>
            <a:lvl5pPr marL="1828719" indent="0">
              <a:buNone/>
              <a:defRPr sz="900"/>
            </a:lvl5pPr>
            <a:lvl6pPr marL="2285899" indent="0">
              <a:buNone/>
              <a:defRPr sz="900"/>
            </a:lvl6pPr>
            <a:lvl7pPr marL="2743079" indent="0">
              <a:buNone/>
              <a:defRPr sz="900"/>
            </a:lvl7pPr>
            <a:lvl8pPr marL="3200260" indent="0">
              <a:buNone/>
              <a:defRPr sz="900"/>
            </a:lvl8pPr>
            <a:lvl9pPr marL="365744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E772E67-9943-42FD-945E-156AC91C414C}" type="datetimeFigureOut">
              <a:rPr lang="en-US" smtClean="0"/>
              <a:pPr/>
              <a:t>4/1/2020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CAD905-B3D7-417F-90A4-1592E5FECFB7}"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lIns="91436" tIns="45718" rIns="91436" bIns="45718"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95300" y="1600202"/>
            <a:ext cx="89154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95301" y="6356351"/>
            <a:ext cx="2311400" cy="365125"/>
          </a:xfrm>
          <a:prstGeom prst="rect">
            <a:avLst/>
          </a:prstGeom>
        </p:spPr>
        <p:txBody>
          <a:bodyPr vert="horz" lIns="91436" tIns="45718" rIns="91436" bIns="45718" rtlCol="0" anchor="ctr"/>
          <a:lstStyle>
            <a:lvl1pPr algn="l">
              <a:defRPr sz="1200">
                <a:solidFill>
                  <a:schemeClr val="tx1">
                    <a:tint val="75000"/>
                  </a:schemeClr>
                </a:solidFill>
              </a:defRPr>
            </a:lvl1pPr>
          </a:lstStyle>
          <a:p>
            <a:fld id="{FE772E67-9943-42FD-945E-156AC91C414C}" type="datetimeFigureOut">
              <a:rPr lang="en-US" smtClean="0"/>
              <a:pPr/>
              <a:t>4/1/2020</a:t>
            </a:fld>
            <a:endParaRPr lang="en-GB"/>
          </a:p>
        </p:txBody>
      </p:sp>
      <p:sp>
        <p:nvSpPr>
          <p:cNvPr id="5" name="Footer Placeholder 4"/>
          <p:cNvSpPr>
            <a:spLocks noGrp="1"/>
          </p:cNvSpPr>
          <p:nvPr>
            <p:ph type="ftr" sz="quarter" idx="3"/>
          </p:nvPr>
        </p:nvSpPr>
        <p:spPr>
          <a:xfrm>
            <a:off x="3384550" y="6356351"/>
            <a:ext cx="3136900" cy="365125"/>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7099300" y="6356351"/>
            <a:ext cx="2311400" cy="365125"/>
          </a:xfrm>
          <a:prstGeom prst="rect">
            <a:avLst/>
          </a:prstGeom>
        </p:spPr>
        <p:txBody>
          <a:bodyPr vert="horz" lIns="91436" tIns="45718" rIns="91436" bIns="45718" rtlCol="0" anchor="ctr"/>
          <a:lstStyle>
            <a:lvl1pPr algn="r">
              <a:defRPr sz="1200">
                <a:solidFill>
                  <a:schemeClr val="tx1">
                    <a:tint val="75000"/>
                  </a:schemeClr>
                </a:solidFill>
              </a:defRPr>
            </a:lvl1pPr>
          </a:lstStyle>
          <a:p>
            <a:fld id="{D4CAD905-B3D7-417F-90A4-1592E5FECFB7}"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360" rtl="0" eaLnBrk="1" latinLnBrk="0" hangingPunct="1">
        <a:spcBef>
          <a:spcPct val="0"/>
        </a:spcBef>
        <a:buNone/>
        <a:defRPr sz="4400" kern="1200">
          <a:solidFill>
            <a:schemeClr val="tx1"/>
          </a:solidFill>
          <a:latin typeface="+mj-lt"/>
          <a:ea typeface="+mj-ea"/>
          <a:cs typeface="+mj-cs"/>
        </a:defRPr>
      </a:lvl1pPr>
    </p:titleStyle>
    <p:bodyStyle>
      <a:lvl1pPr marL="342885" indent="-342885" algn="l" defTabSz="91436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18" indent="-285738" algn="l" defTabSz="91436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50" indent="-228590" algn="l" defTabSz="91436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30" indent="-228590" algn="l" defTabSz="91436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09" indent="-228590" algn="l" defTabSz="91436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489" indent="-228590" algn="l" defTabSz="9143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70" indent="-228590" algn="l" defTabSz="9143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50" indent="-228590" algn="l" defTabSz="9143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30" indent="-228590" algn="l" defTabSz="9143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0" rtl="0" eaLnBrk="1" latinLnBrk="0" hangingPunct="1">
        <a:defRPr sz="1800" kern="1200">
          <a:solidFill>
            <a:schemeClr val="tx1"/>
          </a:solidFill>
          <a:latin typeface="+mn-lt"/>
          <a:ea typeface="+mn-ea"/>
          <a:cs typeface="+mn-cs"/>
        </a:defRPr>
      </a:lvl1pPr>
      <a:lvl2pPr marL="457180" algn="l" defTabSz="914360" rtl="0" eaLnBrk="1" latinLnBrk="0" hangingPunct="1">
        <a:defRPr sz="1800" kern="1200">
          <a:solidFill>
            <a:schemeClr val="tx1"/>
          </a:solidFill>
          <a:latin typeface="+mn-lt"/>
          <a:ea typeface="+mn-ea"/>
          <a:cs typeface="+mn-cs"/>
        </a:defRPr>
      </a:lvl2pPr>
      <a:lvl3pPr marL="914360" algn="l" defTabSz="914360" rtl="0" eaLnBrk="1" latinLnBrk="0" hangingPunct="1">
        <a:defRPr sz="1800" kern="1200">
          <a:solidFill>
            <a:schemeClr val="tx1"/>
          </a:solidFill>
          <a:latin typeface="+mn-lt"/>
          <a:ea typeface="+mn-ea"/>
          <a:cs typeface="+mn-cs"/>
        </a:defRPr>
      </a:lvl3pPr>
      <a:lvl4pPr marL="1371540" algn="l" defTabSz="914360" rtl="0" eaLnBrk="1" latinLnBrk="0" hangingPunct="1">
        <a:defRPr sz="1800" kern="1200">
          <a:solidFill>
            <a:schemeClr val="tx1"/>
          </a:solidFill>
          <a:latin typeface="+mn-lt"/>
          <a:ea typeface="+mn-ea"/>
          <a:cs typeface="+mn-cs"/>
        </a:defRPr>
      </a:lvl4pPr>
      <a:lvl5pPr marL="1828719" algn="l" defTabSz="914360" rtl="0" eaLnBrk="1" latinLnBrk="0" hangingPunct="1">
        <a:defRPr sz="1800" kern="1200">
          <a:solidFill>
            <a:schemeClr val="tx1"/>
          </a:solidFill>
          <a:latin typeface="+mn-lt"/>
          <a:ea typeface="+mn-ea"/>
          <a:cs typeface="+mn-cs"/>
        </a:defRPr>
      </a:lvl5pPr>
      <a:lvl6pPr marL="2285899" algn="l" defTabSz="914360" rtl="0" eaLnBrk="1" latinLnBrk="0" hangingPunct="1">
        <a:defRPr sz="1800" kern="1200">
          <a:solidFill>
            <a:schemeClr val="tx1"/>
          </a:solidFill>
          <a:latin typeface="+mn-lt"/>
          <a:ea typeface="+mn-ea"/>
          <a:cs typeface="+mn-cs"/>
        </a:defRPr>
      </a:lvl6pPr>
      <a:lvl7pPr marL="2743079" algn="l" defTabSz="914360" rtl="0" eaLnBrk="1" latinLnBrk="0" hangingPunct="1">
        <a:defRPr sz="1800" kern="1200">
          <a:solidFill>
            <a:schemeClr val="tx1"/>
          </a:solidFill>
          <a:latin typeface="+mn-lt"/>
          <a:ea typeface="+mn-ea"/>
          <a:cs typeface="+mn-cs"/>
        </a:defRPr>
      </a:lvl7pPr>
      <a:lvl8pPr marL="3200260" algn="l" defTabSz="914360" rtl="0" eaLnBrk="1" latinLnBrk="0" hangingPunct="1">
        <a:defRPr sz="1800" kern="1200">
          <a:solidFill>
            <a:schemeClr val="tx1"/>
          </a:solidFill>
          <a:latin typeface="+mn-lt"/>
          <a:ea typeface="+mn-ea"/>
          <a:cs typeface="+mn-cs"/>
        </a:defRPr>
      </a:lvl8pPr>
      <a:lvl9pPr marL="3657440" algn="l" defTabSz="9143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ky.fit.qut.edu.au/~bruce/inflit/faces/faces1.htm"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www.clarion.edu/63165/"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solidFill>
                  <a:srgbClr val="FF0000"/>
                </a:solidFill>
                <a:effectLst>
                  <a:outerShdw blurRad="38100" dist="38100" dir="2700000" algn="tl">
                    <a:srgbClr val="000000"/>
                  </a:outerShdw>
                </a:effectLst>
              </a:rPr>
              <a:t>Information Literacy Defined</a:t>
            </a:r>
            <a:endParaRPr lang="en-GB" dirty="0">
              <a:solidFill>
                <a:srgbClr val="FF0000"/>
              </a:solidFill>
            </a:endParaRPr>
          </a:p>
        </p:txBody>
      </p:sp>
      <p:sp>
        <p:nvSpPr>
          <p:cNvPr id="3" name="Subtitle 2"/>
          <p:cNvSpPr>
            <a:spLocks noGrp="1"/>
          </p:cNvSpPr>
          <p:nvPr>
            <p:ph type="subTitle" idx="1"/>
          </p:nvPr>
        </p:nvSpPr>
        <p:spPr/>
        <p:txBody>
          <a:bodyPr/>
          <a:lstStyle/>
          <a:p>
            <a:r>
              <a:rPr lang="en-GB" dirty="0">
                <a:solidFill>
                  <a:srgbClr val="00B0F0"/>
                </a:solidFill>
                <a:effectLst>
                  <a:outerShdw blurRad="38100" dist="38100" dir="2700000" algn="tl">
                    <a:srgbClr val="000000"/>
                  </a:outerShdw>
                </a:effectLst>
              </a:rPr>
              <a:t>What is Information Literacy?</a:t>
            </a:r>
            <a:endParaRPr lang="en-GB" dirty="0">
              <a:solidFill>
                <a:srgbClr val="00B0F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715962"/>
          </a:xfrm>
        </p:spPr>
        <p:txBody>
          <a:bodyPr>
            <a:normAutofit fontScale="90000"/>
          </a:bodyPr>
          <a:lstStyle/>
          <a:p>
            <a:r>
              <a:rPr lang="en-US" dirty="0">
                <a:solidFill>
                  <a:srgbClr val="00B050"/>
                </a:solidFill>
              </a:rPr>
              <a:t>Where we get needed information</a:t>
            </a:r>
            <a:endParaRPr lang="en-GB" dirty="0">
              <a:solidFill>
                <a:srgbClr val="00B050"/>
              </a:solidFill>
            </a:endParaRPr>
          </a:p>
        </p:txBody>
      </p:sp>
      <p:pic>
        <p:nvPicPr>
          <p:cNvPr id="4" name="Picture 2" descr="U:\Library\images\for classes\options for information.GIF"/>
          <p:cNvPicPr>
            <a:picLocks noGrp="1" noChangeAspect="1" noChangeArrowheads="1"/>
          </p:cNvPicPr>
          <p:nvPr>
            <p:ph idx="1"/>
          </p:nvPr>
        </p:nvPicPr>
        <p:blipFill>
          <a:blip r:embed="rId2"/>
          <a:srcRect/>
          <a:stretch>
            <a:fillRect/>
          </a:stretch>
        </p:blipFill>
        <p:spPr bwMode="auto">
          <a:xfrm>
            <a:off x="242744" y="949569"/>
            <a:ext cx="9410700" cy="5683168"/>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50"/>
                </a:solidFill>
                <a:latin typeface="Arial Black" pitchFamily="34" charset="0"/>
              </a:rPr>
              <a:t>The Big6</a:t>
            </a:r>
            <a:r>
              <a:rPr lang="en-US" sz="2800" baseline="76000" dirty="0">
                <a:solidFill>
                  <a:srgbClr val="00B050"/>
                </a:solidFill>
                <a:latin typeface="Arial Black" pitchFamily="34" charset="0"/>
              </a:rPr>
              <a:t>™</a:t>
            </a:r>
            <a:r>
              <a:rPr lang="en-US" dirty="0">
                <a:solidFill>
                  <a:srgbClr val="00B050"/>
                </a:solidFill>
                <a:latin typeface="Arial Black" pitchFamily="34" charset="0"/>
              </a:rPr>
              <a:t> Skills</a:t>
            </a:r>
            <a:endParaRPr lang="en-GB" dirty="0"/>
          </a:p>
        </p:txBody>
      </p:sp>
      <p:sp>
        <p:nvSpPr>
          <p:cNvPr id="3" name="Content Placeholder 2"/>
          <p:cNvSpPr>
            <a:spLocks noGrp="1"/>
          </p:cNvSpPr>
          <p:nvPr>
            <p:ph idx="1"/>
          </p:nvPr>
        </p:nvSpPr>
        <p:spPr/>
        <p:txBody>
          <a:bodyPr/>
          <a:lstStyle/>
          <a:p>
            <a:endParaRPr lang="en-US" dirty="0">
              <a:solidFill>
                <a:schemeClr val="folHlink"/>
              </a:solidFill>
              <a:latin typeface="Arial" pitchFamily="34" charset="0"/>
            </a:endParaRPr>
          </a:p>
          <a:p>
            <a:r>
              <a:rPr lang="en-US" dirty="0">
                <a:solidFill>
                  <a:schemeClr val="folHlink"/>
                </a:solidFill>
                <a:latin typeface="Arial" pitchFamily="34" charset="0"/>
              </a:rPr>
              <a:t>Task Definition</a:t>
            </a:r>
          </a:p>
          <a:p>
            <a:r>
              <a:rPr lang="en-US" dirty="0">
                <a:solidFill>
                  <a:schemeClr val="folHlink"/>
                </a:solidFill>
                <a:latin typeface="Arial" pitchFamily="34" charset="0"/>
              </a:rPr>
              <a:t>Info Seeking Strategies</a:t>
            </a:r>
          </a:p>
          <a:p>
            <a:r>
              <a:rPr lang="en-US" dirty="0">
                <a:solidFill>
                  <a:schemeClr val="folHlink"/>
                </a:solidFill>
                <a:latin typeface="Arial" pitchFamily="34" charset="0"/>
              </a:rPr>
              <a:t>Location &amp; Access</a:t>
            </a:r>
          </a:p>
          <a:p>
            <a:r>
              <a:rPr lang="en-US" dirty="0">
                <a:solidFill>
                  <a:schemeClr val="folHlink"/>
                </a:solidFill>
                <a:latin typeface="Arial" pitchFamily="34" charset="0"/>
              </a:rPr>
              <a:t> Use of Information</a:t>
            </a:r>
          </a:p>
          <a:p>
            <a:r>
              <a:rPr lang="en-US" dirty="0">
                <a:solidFill>
                  <a:schemeClr val="folHlink"/>
                </a:solidFill>
                <a:latin typeface="Arial" pitchFamily="34" charset="0"/>
              </a:rPr>
              <a:t> Use of Information</a:t>
            </a:r>
          </a:p>
          <a:p>
            <a:r>
              <a:rPr lang="en-US" dirty="0">
                <a:solidFill>
                  <a:schemeClr val="folHlink"/>
                </a:solidFill>
                <a:latin typeface="Arial" pitchFamily="34" charset="0"/>
              </a:rPr>
              <a:t>Evaluation</a:t>
            </a:r>
          </a:p>
          <a:p>
            <a:endParaRPr lang="en-US" dirty="0">
              <a:solidFill>
                <a:schemeClr val="folHlink"/>
              </a:solidFill>
              <a:latin typeface="Arial" pitchFamily="34" charset="0"/>
            </a:endParaRPr>
          </a:p>
          <a:p>
            <a:endParaRPr lang="en-US" dirty="0">
              <a:solidFill>
                <a:schemeClr val="folHlink"/>
              </a:solidFill>
              <a:latin typeface="Arial" pitchFamily="34" charset="0"/>
            </a:endParaRPr>
          </a:p>
          <a:p>
            <a:endParaRPr lang="en-US" dirty="0">
              <a:solidFill>
                <a:schemeClr val="folHlink"/>
              </a:solidFill>
              <a:latin typeface="Arial" pitchFamily="34" charset="0"/>
            </a:endParaRPr>
          </a:p>
          <a:p>
            <a:endParaRPr lang="en-US" dirty="0">
              <a:solidFill>
                <a:schemeClr val="folHlink"/>
              </a:solidFill>
              <a:latin typeface="Arial" pitchFamily="34" charset="0"/>
            </a:endParaRPr>
          </a:p>
          <a:p>
            <a:endParaRPr lang="en-GB"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04800"/>
            <a:ext cx="8915400" cy="914400"/>
          </a:xfrm>
        </p:spPr>
        <p:txBody>
          <a:bodyPr>
            <a:normAutofit fontScale="90000"/>
          </a:bodyPr>
          <a:lstStyle/>
          <a:p>
            <a:pPr defTabSz="887374"/>
            <a:br>
              <a:rPr lang="en-US" dirty="0">
                <a:solidFill>
                  <a:srgbClr val="FF0000"/>
                </a:solidFill>
              </a:rPr>
            </a:br>
            <a:r>
              <a:rPr lang="en-US" dirty="0">
                <a:solidFill>
                  <a:srgbClr val="00B050"/>
                </a:solidFill>
                <a:latin typeface="Arial Black" pitchFamily="34" charset="0"/>
              </a:rPr>
              <a:t>The Big6</a:t>
            </a:r>
            <a:r>
              <a:rPr lang="en-US" sz="2800" baseline="76000" dirty="0">
                <a:solidFill>
                  <a:srgbClr val="00B050"/>
                </a:solidFill>
                <a:latin typeface="Arial Black" pitchFamily="34" charset="0"/>
              </a:rPr>
              <a:t>™</a:t>
            </a:r>
            <a:r>
              <a:rPr lang="en-US" dirty="0">
                <a:solidFill>
                  <a:srgbClr val="00B050"/>
                </a:solidFill>
                <a:latin typeface="Arial Black" pitchFamily="34" charset="0"/>
              </a:rPr>
              <a:t> Skills</a:t>
            </a:r>
            <a:br>
              <a:rPr lang="en-US" dirty="0">
                <a:solidFill>
                  <a:srgbClr val="00B050"/>
                </a:solidFill>
                <a:latin typeface="Arial Black" pitchFamily="34" charset="0"/>
              </a:rPr>
            </a:br>
            <a:endParaRPr lang="en-GB" dirty="0">
              <a:solidFill>
                <a:srgbClr val="00B050"/>
              </a:solidFill>
            </a:endParaRPr>
          </a:p>
        </p:txBody>
      </p:sp>
      <p:pic>
        <p:nvPicPr>
          <p:cNvPr id="4" name="Picture 2"/>
          <p:cNvPicPr>
            <a:picLocks noGrp="1" noChangeAspect="1" noChangeArrowheads="1"/>
          </p:cNvPicPr>
          <p:nvPr>
            <p:ph idx="1"/>
          </p:nvPr>
        </p:nvPicPr>
        <p:blipFill>
          <a:blip r:embed="rId2"/>
          <a:srcRect/>
          <a:stretch>
            <a:fillRect/>
          </a:stretch>
        </p:blipFill>
        <p:spPr bwMode="auto">
          <a:xfrm>
            <a:off x="228600" y="1066800"/>
            <a:ext cx="9488910" cy="5434911"/>
          </a:xfrm>
          <a:prstGeom prst="rect">
            <a:avLst/>
          </a:prstGeom>
          <a:noFill/>
          <a:ln w="9525" algn="ctr">
            <a:solidFill>
              <a:schemeClr val="tx1"/>
            </a:solid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FF0000"/>
                </a:solidFill>
                <a:effectLst>
                  <a:outerShdw blurRad="38100" dist="38100" dir="2700000" algn="tl">
                    <a:srgbClr val="C0C0C0"/>
                  </a:outerShdw>
                </a:effectLst>
                <a:latin typeface="Calibri" pitchFamily="34" charset="0"/>
              </a:rPr>
              <a:t>Information Today: </a:t>
            </a:r>
            <a:br>
              <a:rPr lang="en-US" b="1" dirty="0">
                <a:solidFill>
                  <a:srgbClr val="FF0000"/>
                </a:solidFill>
                <a:effectLst>
                  <a:outerShdw blurRad="38100" dist="38100" dir="2700000" algn="tl">
                    <a:srgbClr val="C0C0C0"/>
                  </a:outerShdw>
                </a:effectLst>
                <a:latin typeface="Calibri" pitchFamily="34" charset="0"/>
              </a:rPr>
            </a:br>
            <a:r>
              <a:rPr lang="en-US" b="1" dirty="0">
                <a:solidFill>
                  <a:srgbClr val="FF0000"/>
                </a:solidFill>
                <a:effectLst>
                  <a:outerShdw blurRad="38100" dist="38100" dir="2700000" algn="tl">
                    <a:srgbClr val="C0C0C0"/>
                  </a:outerShdw>
                </a:effectLst>
                <a:latin typeface="Calibri" pitchFamily="34" charset="0"/>
              </a:rPr>
              <a:t>Abundant and Diverse</a:t>
            </a:r>
            <a:endParaRPr lang="en-GB" dirty="0">
              <a:solidFill>
                <a:srgbClr val="FF0000"/>
              </a:solidFill>
            </a:endParaRPr>
          </a:p>
        </p:txBody>
      </p:sp>
      <p:sp>
        <p:nvSpPr>
          <p:cNvPr id="3" name="Content Placeholder 2"/>
          <p:cNvSpPr>
            <a:spLocks noGrp="1"/>
          </p:cNvSpPr>
          <p:nvPr>
            <p:ph idx="1"/>
          </p:nvPr>
        </p:nvSpPr>
        <p:spPr/>
        <p:txBody>
          <a:bodyPr/>
          <a:lstStyle/>
          <a:p>
            <a:r>
              <a:rPr lang="en-US" dirty="0">
                <a:latin typeface="Calibri" pitchFamily="34" charset="0"/>
              </a:rPr>
              <a:t>Internet </a:t>
            </a:r>
          </a:p>
          <a:p>
            <a:r>
              <a:rPr lang="en-US" dirty="0">
                <a:latin typeface="Calibri" pitchFamily="34" charset="0"/>
              </a:rPr>
              <a:t>Libraries</a:t>
            </a:r>
          </a:p>
          <a:p>
            <a:r>
              <a:rPr lang="en-US" dirty="0">
                <a:latin typeface="Calibri" pitchFamily="34" charset="0"/>
              </a:rPr>
              <a:t>Media</a:t>
            </a:r>
          </a:p>
          <a:p>
            <a:r>
              <a:rPr lang="en-US" dirty="0">
                <a:latin typeface="Calibri" pitchFamily="34" charset="0"/>
              </a:rPr>
              <a:t>Organizations</a:t>
            </a:r>
          </a:p>
          <a:p>
            <a:r>
              <a:rPr lang="en-US" dirty="0">
                <a:latin typeface="Calibri" pitchFamily="34" charset="0"/>
              </a:rPr>
              <a:t>Text, graphic, aural, media, multimedia</a:t>
            </a:r>
          </a:p>
          <a:p>
            <a:r>
              <a:rPr lang="en-US" dirty="0">
                <a:latin typeface="Calibri" pitchFamily="34" charset="0"/>
              </a:rPr>
              <a:t>Easily accessible from home</a:t>
            </a:r>
          </a:p>
          <a:p>
            <a:endParaRPr lang="en-GB"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2087562"/>
          </a:xfrm>
        </p:spPr>
        <p:txBody>
          <a:bodyPr>
            <a:normAutofit fontScale="90000"/>
          </a:bodyPr>
          <a:lstStyle/>
          <a:p>
            <a:r>
              <a:rPr lang="en-US" b="1" dirty="0">
                <a:solidFill>
                  <a:srgbClr val="FF3300"/>
                </a:solidFill>
                <a:effectLst>
                  <a:outerShdw blurRad="38100" dist="38100" dir="2700000" algn="tl">
                    <a:srgbClr val="C0C0C0"/>
                  </a:outerShdw>
                </a:effectLst>
                <a:latin typeface="Calibri" pitchFamily="34" charset="0"/>
              </a:rPr>
              <a:t>Information Literacy &amp; </a:t>
            </a:r>
            <a:br>
              <a:rPr lang="en-US" b="1" dirty="0">
                <a:solidFill>
                  <a:srgbClr val="FF3300"/>
                </a:solidFill>
                <a:effectLst>
                  <a:outerShdw blurRad="38100" dist="38100" dir="2700000" algn="tl">
                    <a:srgbClr val="C0C0C0"/>
                  </a:outerShdw>
                </a:effectLst>
                <a:latin typeface="Calibri" pitchFamily="34" charset="0"/>
              </a:rPr>
            </a:br>
            <a:br>
              <a:rPr lang="en-US" b="1" dirty="0">
                <a:solidFill>
                  <a:srgbClr val="FF3300"/>
                </a:solidFill>
                <a:effectLst>
                  <a:outerShdw blurRad="38100" dist="38100" dir="2700000" algn="tl">
                    <a:srgbClr val="C0C0C0"/>
                  </a:outerShdw>
                </a:effectLst>
                <a:latin typeface="Calibri" pitchFamily="34" charset="0"/>
              </a:rPr>
            </a:br>
            <a:r>
              <a:rPr lang="en-US" b="1" dirty="0">
                <a:solidFill>
                  <a:srgbClr val="FF3300"/>
                </a:solidFill>
                <a:effectLst>
                  <a:outerShdw blurRad="38100" dist="38100" dir="2700000" algn="tl">
                    <a:srgbClr val="C0C0C0"/>
                  </a:outerShdw>
                </a:effectLst>
                <a:latin typeface="Calibri" pitchFamily="34" charset="0"/>
              </a:rPr>
              <a:t>Information Technology </a:t>
            </a:r>
            <a:br>
              <a:rPr lang="en-US" b="1" dirty="0">
                <a:solidFill>
                  <a:srgbClr val="FF3300"/>
                </a:solidFill>
                <a:effectLst>
                  <a:outerShdw blurRad="38100" dist="38100" dir="2700000" algn="tl">
                    <a:srgbClr val="C0C0C0"/>
                  </a:outerShdw>
                </a:effectLst>
                <a:latin typeface="Calibri" pitchFamily="34" charset="0"/>
              </a:rPr>
            </a:br>
            <a:endParaRPr lang="en-GB" sz="4000" dirty="0"/>
          </a:p>
        </p:txBody>
      </p:sp>
      <p:sp>
        <p:nvSpPr>
          <p:cNvPr id="3" name="Content Placeholder 2"/>
          <p:cNvSpPr>
            <a:spLocks noGrp="1"/>
          </p:cNvSpPr>
          <p:nvPr>
            <p:ph idx="1"/>
          </p:nvPr>
        </p:nvSpPr>
        <p:spPr/>
        <p:txBody>
          <a:bodyPr>
            <a:normAutofit fontScale="25000" lnSpcReduction="20000"/>
          </a:bodyPr>
          <a:lstStyle/>
          <a:p>
            <a:endParaRPr lang="en-US" b="1" dirty="0">
              <a:solidFill>
                <a:srgbClr val="FFFF00"/>
              </a:solidFill>
              <a:latin typeface="Calibri" pitchFamily="34" charset="0"/>
            </a:endParaRPr>
          </a:p>
          <a:p>
            <a:endParaRPr lang="en-US" sz="5800" b="1" dirty="0">
              <a:solidFill>
                <a:srgbClr val="FF0000"/>
              </a:solidFill>
              <a:latin typeface="Calibri" pitchFamily="34" charset="0"/>
            </a:endParaRPr>
          </a:p>
          <a:p>
            <a:endParaRPr lang="en-US" sz="5800" b="1" dirty="0">
              <a:solidFill>
                <a:srgbClr val="FF0000"/>
              </a:solidFill>
              <a:latin typeface="Calibri" pitchFamily="34" charset="0"/>
            </a:endParaRPr>
          </a:p>
          <a:p>
            <a:endParaRPr lang="en-US" sz="5800" b="1" dirty="0">
              <a:solidFill>
                <a:srgbClr val="FF0000"/>
              </a:solidFill>
              <a:latin typeface="Calibri" pitchFamily="34" charset="0"/>
            </a:endParaRPr>
          </a:p>
          <a:p>
            <a:r>
              <a:rPr lang="en-US" sz="11200" b="1" dirty="0">
                <a:latin typeface="Calibri" pitchFamily="34" charset="0"/>
              </a:rPr>
              <a:t>Information literacy skills</a:t>
            </a:r>
          </a:p>
          <a:p>
            <a:r>
              <a:rPr lang="en-US" sz="11200" b="1" dirty="0">
                <a:latin typeface="Calibri" pitchFamily="34" charset="0"/>
              </a:rPr>
              <a:t>Understanding</a:t>
            </a:r>
          </a:p>
          <a:p>
            <a:r>
              <a:rPr lang="en-US" sz="11200" b="1" dirty="0">
                <a:latin typeface="Calibri" pitchFamily="34" charset="0"/>
              </a:rPr>
              <a:t>Finding</a:t>
            </a:r>
          </a:p>
          <a:p>
            <a:r>
              <a:rPr lang="en-US" sz="11200" b="1" dirty="0">
                <a:latin typeface="Calibri" pitchFamily="34" charset="0"/>
              </a:rPr>
              <a:t>Evaluating</a:t>
            </a:r>
          </a:p>
          <a:p>
            <a:r>
              <a:rPr lang="en-US" sz="11200" b="1" dirty="0">
                <a:latin typeface="Calibri" pitchFamily="34" charset="0"/>
              </a:rPr>
              <a:t>Using</a:t>
            </a:r>
          </a:p>
          <a:p>
            <a:r>
              <a:rPr lang="en-US" sz="11200" b="1" dirty="0">
                <a:latin typeface="Calibri" pitchFamily="34" charset="0"/>
              </a:rPr>
              <a:t>Emphases on critical </a:t>
            </a:r>
            <a:r>
              <a:rPr lang="en-US" sz="11200" b="1" dirty="0" err="1">
                <a:latin typeface="Calibri" pitchFamily="34" charset="0"/>
              </a:rPr>
              <a:t>discernmen</a:t>
            </a:r>
            <a:r>
              <a:rPr lang="en-US" sz="11200" i="1" dirty="0">
                <a:latin typeface="Calibri" pitchFamily="34" charset="0"/>
              </a:rPr>
              <a:t> </a:t>
            </a:r>
          </a:p>
          <a:p>
            <a:pPr lvl="1"/>
            <a:endParaRPr lang="en-US" sz="5800" i="1" dirty="0">
              <a:latin typeface="Calibri" pitchFamily="34" charset="0"/>
            </a:endParaRPr>
          </a:p>
          <a:p>
            <a:pPr lvl="1"/>
            <a:r>
              <a:rPr lang="en-US" sz="5800" i="1" dirty="0">
                <a:solidFill>
                  <a:schemeClr val="bg1"/>
                </a:solidFill>
                <a:latin typeface="Calibri" pitchFamily="34" charset="0"/>
              </a:rPr>
              <a:t>Evaluating</a:t>
            </a:r>
          </a:p>
          <a:p>
            <a:pPr lvl="1"/>
            <a:r>
              <a:rPr lang="en-US" i="1" dirty="0">
                <a:solidFill>
                  <a:schemeClr val="bg1"/>
                </a:solidFill>
                <a:latin typeface="Calibri" pitchFamily="34" charset="0"/>
              </a:rPr>
              <a:t>Using</a:t>
            </a:r>
          </a:p>
          <a:p>
            <a:pPr lvl="1"/>
            <a:r>
              <a:rPr lang="en-US" i="1" dirty="0">
                <a:solidFill>
                  <a:schemeClr val="bg1"/>
                </a:solidFill>
                <a:latin typeface="Calibri" pitchFamily="34" charset="0"/>
              </a:rPr>
              <a:t>Emphasis on critical discernment</a:t>
            </a:r>
          </a:p>
          <a:p>
            <a:pPr lvl="1"/>
            <a:r>
              <a:rPr lang="en-US" i="1" dirty="0">
                <a:solidFill>
                  <a:schemeClr val="bg1"/>
                </a:solidFill>
                <a:latin typeface="Calibri" pitchFamily="34" charset="0"/>
              </a:rPr>
              <a:t>Understanding </a:t>
            </a:r>
          </a:p>
          <a:p>
            <a:pPr lvl="1"/>
            <a:r>
              <a:rPr lang="en-US" i="1" dirty="0">
                <a:solidFill>
                  <a:schemeClr val="bg1"/>
                </a:solidFill>
                <a:latin typeface="Calibri" pitchFamily="34" charset="0"/>
              </a:rPr>
              <a:t>Finding</a:t>
            </a:r>
          </a:p>
          <a:p>
            <a:pPr lvl="1"/>
            <a:r>
              <a:rPr lang="en-US" i="1" dirty="0">
                <a:solidFill>
                  <a:schemeClr val="bg1"/>
                </a:solidFill>
                <a:latin typeface="Calibri" pitchFamily="34" charset="0"/>
              </a:rPr>
              <a:t>Evaluating</a:t>
            </a:r>
          </a:p>
          <a:p>
            <a:pPr lvl="1"/>
            <a:r>
              <a:rPr lang="en-US" i="1" dirty="0">
                <a:solidFill>
                  <a:schemeClr val="bg1"/>
                </a:solidFill>
                <a:latin typeface="Calibri" pitchFamily="34" charset="0"/>
              </a:rPr>
              <a:t>Using</a:t>
            </a:r>
          </a:p>
          <a:p>
            <a:pPr lvl="1"/>
            <a:r>
              <a:rPr lang="en-US" i="1" dirty="0">
                <a:solidFill>
                  <a:schemeClr val="bg1"/>
                </a:solidFill>
                <a:latin typeface="Calibri" pitchFamily="34" charset="0"/>
              </a:rPr>
              <a:t>Emphasis on critical discernment</a:t>
            </a:r>
          </a:p>
          <a:p>
            <a:endParaRPr lang="en-GB"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solidFill>
                  <a:srgbClr val="FF0000"/>
                </a:solidFill>
                <a:latin typeface="Calibri" pitchFamily="34" charset="0"/>
              </a:rPr>
            </a:br>
            <a:r>
              <a:rPr lang="en-US" b="1" dirty="0">
                <a:solidFill>
                  <a:srgbClr val="FF0000"/>
                </a:solidFill>
                <a:latin typeface="Calibri" pitchFamily="34" charset="0"/>
              </a:rPr>
              <a:t>Information technology skills</a:t>
            </a:r>
            <a:br>
              <a:rPr lang="en-US" b="1" dirty="0">
                <a:solidFill>
                  <a:srgbClr val="FF0000"/>
                </a:solidFill>
                <a:latin typeface="Calibri" pitchFamily="34" charset="0"/>
              </a:rPr>
            </a:br>
            <a:endParaRPr lang="en-GB" dirty="0">
              <a:solidFill>
                <a:srgbClr val="FF0000"/>
              </a:solidFill>
            </a:endParaRPr>
          </a:p>
        </p:txBody>
      </p:sp>
      <p:sp>
        <p:nvSpPr>
          <p:cNvPr id="3" name="Content Placeholder 2"/>
          <p:cNvSpPr>
            <a:spLocks noGrp="1"/>
          </p:cNvSpPr>
          <p:nvPr>
            <p:ph idx="1"/>
          </p:nvPr>
        </p:nvSpPr>
        <p:spPr/>
        <p:txBody>
          <a:bodyPr/>
          <a:lstStyle/>
          <a:p>
            <a:endParaRPr lang="en-US" dirty="0"/>
          </a:p>
          <a:p>
            <a:r>
              <a:rPr lang="en-US" dirty="0"/>
              <a:t>Databases</a:t>
            </a:r>
          </a:p>
          <a:p>
            <a:r>
              <a:rPr lang="en-US" dirty="0"/>
              <a:t>Word-processing</a:t>
            </a:r>
          </a:p>
          <a:p>
            <a:pPr>
              <a:buNone/>
            </a:pPr>
            <a:endParaRPr lang="en-US" dirty="0"/>
          </a:p>
          <a:p>
            <a:r>
              <a:rPr lang="en-US" dirty="0"/>
              <a:t>Spreadsheets</a:t>
            </a:r>
          </a:p>
          <a:p>
            <a:r>
              <a:rPr lang="en-US" dirty="0"/>
              <a:t>Presentation software</a:t>
            </a:r>
          </a:p>
          <a:p>
            <a:r>
              <a:rPr lang="en-US" dirty="0"/>
              <a:t>Emphasis on technology</a:t>
            </a:r>
            <a:endParaRPr lang="en-GB"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FF33CC"/>
                </a:solidFill>
                <a:effectLst>
                  <a:outerShdw blurRad="38100" dist="38100" dir="2700000" algn="tl">
                    <a:srgbClr val="C0C0C0"/>
                  </a:outerShdw>
                </a:effectLst>
                <a:latin typeface="Calibri" pitchFamily="34" charset="0"/>
              </a:rPr>
              <a:t>Information Literacy &amp; Lifelong Learning</a:t>
            </a:r>
            <a:endParaRPr lang="en-GB" dirty="0"/>
          </a:p>
        </p:txBody>
      </p:sp>
      <p:sp>
        <p:nvSpPr>
          <p:cNvPr id="3" name="Content Placeholder 2"/>
          <p:cNvSpPr>
            <a:spLocks noGrp="1"/>
          </p:cNvSpPr>
          <p:nvPr>
            <p:ph idx="1"/>
          </p:nvPr>
        </p:nvSpPr>
        <p:spPr/>
        <p:txBody>
          <a:bodyPr/>
          <a:lstStyle/>
          <a:p>
            <a:endParaRPr lang="en-US" b="1" dirty="0">
              <a:solidFill>
                <a:srgbClr val="FF3300"/>
              </a:solidFill>
              <a:effectLst>
                <a:outerShdw blurRad="38100" dist="38100" dir="2700000" algn="tl">
                  <a:srgbClr val="C0C0C0"/>
                </a:outerShdw>
              </a:effectLst>
              <a:latin typeface="Calibri" pitchFamily="34" charset="0"/>
            </a:endParaRPr>
          </a:p>
          <a:p>
            <a:r>
              <a:rPr lang="en-US" b="1" dirty="0">
                <a:effectLst>
                  <a:outerShdw blurRad="38100" dist="38100" dir="2700000" algn="tl">
                    <a:srgbClr val="C0C0C0"/>
                  </a:outerShdw>
                </a:effectLst>
                <a:latin typeface="Calibri" pitchFamily="34" charset="0"/>
              </a:rPr>
              <a:t>Information Literacy is the base of</a:t>
            </a:r>
            <a:br>
              <a:rPr lang="en-US" b="1" dirty="0">
                <a:latin typeface="Calibri" pitchFamily="34" charset="0"/>
              </a:rPr>
            </a:br>
            <a:r>
              <a:rPr lang="en-US" b="1" dirty="0">
                <a:latin typeface="Calibri" pitchFamily="34" charset="0"/>
              </a:rPr>
              <a:t>   </a:t>
            </a:r>
            <a:br>
              <a:rPr lang="en-US" b="1" dirty="0">
                <a:latin typeface="Calibri" pitchFamily="34" charset="0"/>
              </a:rPr>
            </a:br>
            <a:r>
              <a:rPr lang="en-US" b="1" dirty="0">
                <a:effectLst>
                  <a:outerShdw blurRad="38100" dist="38100" dir="2700000" algn="tl">
                    <a:srgbClr val="C0C0C0"/>
                  </a:outerShdw>
                </a:effectLst>
                <a:latin typeface="Calibri" pitchFamily="34" charset="0"/>
              </a:rPr>
              <a:t>Life Long Learning</a:t>
            </a:r>
          </a:p>
          <a:p>
            <a:endParaRPr lang="en-GB"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33CC"/>
                </a:solidFill>
                <a:effectLst>
                  <a:outerShdw blurRad="38100" dist="38100" dir="2700000" algn="tl">
                    <a:srgbClr val="C0C0C0"/>
                  </a:outerShdw>
                </a:effectLst>
                <a:latin typeface="Calibri" pitchFamily="34" charset="0"/>
              </a:rPr>
              <a:t>Lifelong Learning</a:t>
            </a:r>
            <a:endParaRPr lang="en-GB" dirty="0"/>
          </a:p>
        </p:txBody>
      </p:sp>
      <p:sp>
        <p:nvSpPr>
          <p:cNvPr id="3" name="Content Placeholder 2"/>
          <p:cNvSpPr>
            <a:spLocks noGrp="1"/>
          </p:cNvSpPr>
          <p:nvPr>
            <p:ph idx="1"/>
          </p:nvPr>
        </p:nvSpPr>
        <p:spPr/>
        <p:txBody>
          <a:bodyPr/>
          <a:lstStyle/>
          <a:p>
            <a:pPr>
              <a:buNone/>
            </a:pPr>
            <a:r>
              <a:rPr lang="en-US" b="1" dirty="0">
                <a:latin typeface="Calibri" pitchFamily="34" charset="0"/>
              </a:rPr>
              <a:t>All learning activities undertaken through life on an ongoing basis in a variety of formal and informal settings, with the aim of improving knowledge, skills, understandings and competence, within a personal, civic, social and/or employment-related  perspective.</a:t>
            </a:r>
          </a:p>
          <a:p>
            <a:pPr>
              <a:buNone/>
            </a:pPr>
            <a:r>
              <a:rPr lang="en-US" b="1" dirty="0">
                <a:latin typeface="Calibri" pitchFamily="34" charset="0"/>
              </a:rPr>
              <a:t>   (NIACE, 2003)</a:t>
            </a:r>
          </a:p>
          <a:p>
            <a:endParaRPr lang="en-GB"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Rectangle 5"/>
          <p:cNvSpPr>
            <a:spLocks noGrp="1" noChangeArrowheads="1"/>
          </p:cNvSpPr>
          <p:nvPr>
            <p:ph type="title"/>
          </p:nvPr>
        </p:nvSpPr>
        <p:spPr/>
        <p:txBody>
          <a:bodyPr>
            <a:normAutofit fontScale="90000"/>
          </a:bodyPr>
          <a:lstStyle/>
          <a:p>
            <a:pPr eaLnBrk="1" hangingPunct="1">
              <a:defRPr/>
            </a:pPr>
            <a:r>
              <a:rPr lang="en-US" sz="4000" b="1" dirty="0">
                <a:solidFill>
                  <a:srgbClr val="66FF33"/>
                </a:solidFill>
                <a:effectLst>
                  <a:outerShdw blurRad="38100" dist="38100" dir="2700000" algn="tl">
                    <a:srgbClr val="C0C0C0"/>
                  </a:outerShdw>
                </a:effectLst>
                <a:latin typeface="Calibri" pitchFamily="34" charset="0"/>
              </a:rPr>
              <a:t>Inter-relationship between</a:t>
            </a:r>
            <a:br>
              <a:rPr lang="en-US" sz="4000" b="1" dirty="0">
                <a:solidFill>
                  <a:schemeClr val="bg1"/>
                </a:solidFill>
                <a:effectLst>
                  <a:outerShdw blurRad="38100" dist="38100" dir="2700000" algn="tl">
                    <a:srgbClr val="C0C0C0"/>
                  </a:outerShdw>
                </a:effectLst>
              </a:rPr>
            </a:br>
            <a:r>
              <a:rPr lang="en-US" sz="4000" dirty="0"/>
              <a:t> </a:t>
            </a:r>
            <a:r>
              <a:rPr lang="en-US" sz="3600" b="1" dirty="0">
                <a:solidFill>
                  <a:srgbClr val="FF33CC"/>
                </a:solidFill>
                <a:effectLst>
                  <a:outerShdw blurRad="38100" dist="38100" dir="2700000" algn="tl">
                    <a:srgbClr val="C0C0C0"/>
                  </a:outerShdw>
                </a:effectLst>
                <a:latin typeface="Calibri" pitchFamily="34" charset="0"/>
              </a:rPr>
              <a:t>Information Literacy &amp; Lifelong Learning</a:t>
            </a:r>
          </a:p>
        </p:txBody>
      </p:sp>
      <p:sp>
        <p:nvSpPr>
          <p:cNvPr id="15364" name="Rectangle 13"/>
          <p:cNvSpPr>
            <a:spLocks noGrp="1" noChangeArrowheads="1"/>
          </p:cNvSpPr>
          <p:nvPr>
            <p:ph type="body" idx="1"/>
          </p:nvPr>
        </p:nvSpPr>
        <p:spPr>
          <a:xfrm>
            <a:off x="495300" y="1981201"/>
            <a:ext cx="8915400" cy="4144963"/>
          </a:xfrm>
        </p:spPr>
        <p:txBody>
          <a:bodyPr/>
          <a:lstStyle/>
          <a:p>
            <a:r>
              <a:rPr lang="en-US" b="1" dirty="0">
                <a:latin typeface="Calibri" pitchFamily="34" charset="0"/>
              </a:rPr>
              <a:t>Self Actualization</a:t>
            </a:r>
          </a:p>
          <a:p>
            <a:r>
              <a:rPr lang="en-US" b="1" dirty="0">
                <a:latin typeface="Calibri" pitchFamily="34" charset="0"/>
              </a:rPr>
              <a:t>Self Motivation</a:t>
            </a:r>
          </a:p>
          <a:p>
            <a:r>
              <a:rPr lang="en-US" b="1" dirty="0">
                <a:latin typeface="Calibri" pitchFamily="34" charset="0"/>
              </a:rPr>
              <a:t>Self Direction</a:t>
            </a:r>
          </a:p>
          <a:p>
            <a:r>
              <a:rPr lang="en-US" b="1" dirty="0">
                <a:latin typeface="Calibri" pitchFamily="34" charset="0"/>
              </a:rPr>
              <a:t>Self Empowerment</a:t>
            </a:r>
          </a:p>
          <a:p>
            <a:pPr eaLnBrk="1" hangingPunct="1"/>
            <a:endParaRPr lang="en-US" b="1" dirty="0">
              <a:latin typeface="Calibri" pitchFamily="34"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b="1" dirty="0">
                <a:solidFill>
                  <a:srgbClr val="66FF33"/>
                </a:solidFill>
                <a:effectLst>
                  <a:outerShdw blurRad="38100" dist="38100" dir="2700000" algn="tl">
                    <a:srgbClr val="C0C0C0"/>
                  </a:outerShdw>
                </a:effectLst>
                <a:latin typeface="Calibri" pitchFamily="34" charset="0"/>
              </a:rPr>
              <a:t>Difference between</a:t>
            </a:r>
            <a:br>
              <a:rPr lang="en-US" sz="4800" b="1" dirty="0">
                <a:solidFill>
                  <a:schemeClr val="bg1"/>
                </a:solidFill>
                <a:effectLst>
                  <a:outerShdw blurRad="38100" dist="38100" dir="2700000" algn="tl">
                    <a:srgbClr val="C0C0C0"/>
                  </a:outerShdw>
                </a:effectLst>
              </a:rPr>
            </a:br>
            <a:r>
              <a:rPr lang="en-US" sz="4800" dirty="0"/>
              <a:t> </a:t>
            </a:r>
            <a:r>
              <a:rPr lang="en-US" b="1" dirty="0">
                <a:solidFill>
                  <a:srgbClr val="FF33CC"/>
                </a:solidFill>
                <a:effectLst>
                  <a:outerShdw blurRad="38100" dist="38100" dir="2700000" algn="tl">
                    <a:srgbClr val="C0C0C0"/>
                  </a:outerShdw>
                </a:effectLst>
                <a:latin typeface="Calibri" pitchFamily="34" charset="0"/>
              </a:rPr>
              <a:t>Information Literacy &amp; Lifelong Learning</a:t>
            </a:r>
            <a:endParaRPr lang="en-GB" dirty="0"/>
          </a:p>
        </p:txBody>
      </p:sp>
      <p:sp>
        <p:nvSpPr>
          <p:cNvPr id="3" name="Content Placeholder 2"/>
          <p:cNvSpPr>
            <a:spLocks noGrp="1"/>
          </p:cNvSpPr>
          <p:nvPr>
            <p:ph idx="1"/>
          </p:nvPr>
        </p:nvSpPr>
        <p:spPr/>
        <p:txBody>
          <a:bodyPr/>
          <a:lstStyle/>
          <a:p>
            <a:r>
              <a:rPr lang="en-US" b="1" dirty="0">
                <a:solidFill>
                  <a:schemeClr val="bg1"/>
                </a:solidFill>
                <a:latin typeface="Calibri" pitchFamily="34" charset="0"/>
              </a:rPr>
              <a:t>In</a:t>
            </a:r>
          </a:p>
          <a:p>
            <a:r>
              <a:rPr lang="en-US" b="1" dirty="0">
                <a:solidFill>
                  <a:schemeClr val="bg1"/>
                </a:solidFill>
                <a:latin typeface="Calibri" pitchFamily="34" charset="0"/>
              </a:rPr>
              <a:t>III                   </a:t>
            </a:r>
          </a:p>
          <a:p>
            <a:r>
              <a:rPr lang="en-US" b="1" u="sng" dirty="0">
                <a:solidFill>
                  <a:schemeClr val="bg1"/>
                </a:solidFill>
                <a:effectLst>
                  <a:outerShdw blurRad="38100" dist="38100" dir="2700000" algn="tl">
                    <a:srgbClr val="C0C0C0"/>
                  </a:outerShdw>
                </a:effectLst>
                <a:latin typeface="Calibri" pitchFamily="34" charset="0"/>
              </a:rPr>
              <a:t>                     </a:t>
            </a:r>
            <a:r>
              <a:rPr lang="en-US" b="1" u="sng" dirty="0">
                <a:effectLst>
                  <a:outerShdw blurRad="38100" dist="38100" dir="2700000" algn="tl">
                    <a:srgbClr val="C0C0C0"/>
                  </a:outerShdw>
                </a:effectLst>
                <a:latin typeface="Calibri" pitchFamily="34" charset="0"/>
              </a:rPr>
              <a:t>a set of skills</a:t>
            </a:r>
            <a:endParaRPr lang="en-US" b="1" dirty="0">
              <a:latin typeface="Calibri" pitchFamily="34" charset="0"/>
            </a:endParaRPr>
          </a:p>
          <a:p>
            <a:pPr>
              <a:buNone/>
            </a:pPr>
            <a:r>
              <a:rPr lang="en-US" b="1" dirty="0">
                <a:latin typeface="Calibri" pitchFamily="34" charset="0"/>
              </a:rPr>
              <a:t>                    </a:t>
            </a:r>
          </a:p>
          <a:p>
            <a:pPr>
              <a:buNone/>
            </a:pPr>
            <a:r>
              <a:rPr lang="en-US" b="1" dirty="0">
                <a:latin typeface="Calibri" pitchFamily="34" charset="0"/>
              </a:rPr>
              <a:t>                         </a:t>
            </a:r>
            <a:r>
              <a:rPr lang="en-US" b="1" u="sng" dirty="0">
                <a:effectLst>
                  <a:outerShdw blurRad="38100" dist="38100" dir="2700000" algn="tl">
                    <a:srgbClr val="C0C0C0"/>
                  </a:outerShdw>
                </a:effectLst>
                <a:latin typeface="Calibri" pitchFamily="34" charset="0"/>
              </a:rPr>
              <a:t>a good habit</a:t>
            </a:r>
          </a:p>
          <a:p>
            <a:endParaRPr lang="en-US" b="1" u="sng" dirty="0">
              <a:solidFill>
                <a:srgbClr val="FF3300"/>
              </a:solidFill>
              <a:effectLst>
                <a:outerShdw blurRad="38100" dist="38100" dir="2700000" algn="tl">
                  <a:srgbClr val="C0C0C0"/>
                </a:outerShdw>
              </a:effectLst>
              <a:latin typeface="Calibri" pitchFamily="34" charset="0"/>
            </a:endParaRPr>
          </a:p>
          <a:p>
            <a:endParaRPr 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Franklin Gothic Medium" pitchFamily="34" charset="0"/>
              </a:rPr>
              <a:t>Information literacy: Definition</a:t>
            </a:r>
            <a:endParaRPr lang="en-GB" dirty="0"/>
          </a:p>
        </p:txBody>
      </p:sp>
      <p:sp>
        <p:nvSpPr>
          <p:cNvPr id="3" name="Content Placeholder 2"/>
          <p:cNvSpPr>
            <a:spLocks noGrp="1"/>
          </p:cNvSpPr>
          <p:nvPr>
            <p:ph idx="1"/>
          </p:nvPr>
        </p:nvSpPr>
        <p:spPr/>
        <p:txBody>
          <a:bodyPr>
            <a:normAutofit fontScale="92500" lnSpcReduction="10000"/>
          </a:bodyPr>
          <a:lstStyle/>
          <a:p>
            <a:pPr>
              <a:buNone/>
            </a:pPr>
            <a:r>
              <a:rPr lang="en-US" b="1" u="sng" dirty="0">
                <a:latin typeface="Franklin Gothic Medium" pitchFamily="34" charset="0"/>
              </a:rPr>
              <a:t>The ALA Definition</a:t>
            </a:r>
          </a:p>
          <a:p>
            <a:pPr>
              <a:buNone/>
            </a:pPr>
            <a:r>
              <a:rPr lang="en-US" dirty="0">
                <a:latin typeface="Franklin Gothic Medium" pitchFamily="34" charset="0"/>
              </a:rPr>
              <a:t>Information literacy is a set of abilities that enables an individual to “recognize when information is needed and have the ability to effectively locate, evaluate, and use the needed information."</a:t>
            </a:r>
            <a:r>
              <a:rPr lang="en-US" dirty="0"/>
              <a:t>  </a:t>
            </a:r>
          </a:p>
          <a:p>
            <a:pPr algn="r">
              <a:buNone/>
            </a:pPr>
            <a:endParaRPr lang="en-US" sz="2000" dirty="0"/>
          </a:p>
          <a:p>
            <a:pPr algn="r">
              <a:buNone/>
            </a:pPr>
            <a:r>
              <a:rPr lang="en-US" dirty="0"/>
              <a:t>American Library Association. Presidential Committee on Information Literacy. </a:t>
            </a:r>
            <a:br>
              <a:rPr lang="en-US" dirty="0"/>
            </a:br>
            <a:r>
              <a:rPr lang="en-US" dirty="0"/>
              <a:t>( American </a:t>
            </a:r>
            <a:br>
              <a:rPr lang="en-US" dirty="0"/>
            </a:br>
            <a:r>
              <a:rPr lang="en-US" dirty="0"/>
              <a:t>Library Association, 1989).</a:t>
            </a:r>
            <a:endParaRPr lang="en-GB"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IL-Related Terms</a:t>
            </a:r>
            <a:endParaRPr lang="en-GB" dirty="0"/>
          </a:p>
        </p:txBody>
      </p:sp>
      <p:sp>
        <p:nvSpPr>
          <p:cNvPr id="3" name="Content Placeholder 2"/>
          <p:cNvSpPr>
            <a:spLocks noGrp="1"/>
          </p:cNvSpPr>
          <p:nvPr>
            <p:ph idx="1"/>
          </p:nvPr>
        </p:nvSpPr>
        <p:spPr/>
        <p:txBody>
          <a:bodyPr>
            <a:normAutofit fontScale="92500" lnSpcReduction="20000"/>
          </a:bodyPr>
          <a:lstStyle/>
          <a:p>
            <a:pPr>
              <a:lnSpc>
                <a:spcPct val="90000"/>
              </a:lnSpc>
            </a:pPr>
            <a:r>
              <a:rPr lang="en-US" b="1" dirty="0">
                <a:solidFill>
                  <a:schemeClr val="tx2"/>
                </a:solidFill>
              </a:rPr>
              <a:t>Information fluency</a:t>
            </a:r>
            <a:r>
              <a:rPr lang="en-US" dirty="0"/>
              <a:t> – Capability or mastering of information competencies </a:t>
            </a:r>
          </a:p>
          <a:p>
            <a:pPr>
              <a:lnSpc>
                <a:spcPct val="90000"/>
              </a:lnSpc>
            </a:pPr>
            <a:r>
              <a:rPr lang="en-US" b="1" dirty="0">
                <a:solidFill>
                  <a:schemeClr val="tx2"/>
                </a:solidFill>
              </a:rPr>
              <a:t>User education</a:t>
            </a:r>
            <a:r>
              <a:rPr lang="en-US" dirty="0"/>
              <a:t> – Global approach to teach information access to users </a:t>
            </a:r>
          </a:p>
          <a:p>
            <a:pPr>
              <a:lnSpc>
                <a:spcPct val="90000"/>
              </a:lnSpc>
            </a:pPr>
            <a:r>
              <a:rPr lang="en-US" b="1" dirty="0">
                <a:solidFill>
                  <a:schemeClr val="tx2"/>
                </a:solidFill>
              </a:rPr>
              <a:t>Library instruction</a:t>
            </a:r>
            <a:r>
              <a:rPr lang="en-US" dirty="0"/>
              <a:t> – Focuses on library skills </a:t>
            </a:r>
          </a:p>
          <a:p>
            <a:pPr>
              <a:lnSpc>
                <a:spcPct val="90000"/>
              </a:lnSpc>
            </a:pPr>
            <a:r>
              <a:rPr lang="en-US" b="1" dirty="0">
                <a:solidFill>
                  <a:schemeClr val="tx2"/>
                </a:solidFill>
              </a:rPr>
              <a:t>Bibliographic instruction</a:t>
            </a:r>
            <a:r>
              <a:rPr lang="en-US" dirty="0"/>
              <a:t> – User training on information search and retrieval </a:t>
            </a:r>
          </a:p>
          <a:p>
            <a:pPr>
              <a:lnSpc>
                <a:spcPct val="90000"/>
              </a:lnSpc>
            </a:pPr>
            <a:r>
              <a:rPr lang="en-US" b="1" dirty="0">
                <a:solidFill>
                  <a:schemeClr val="tx2"/>
                </a:solidFill>
              </a:rPr>
              <a:t>Information competencies</a:t>
            </a:r>
            <a:r>
              <a:rPr lang="en-US" dirty="0"/>
              <a:t> – Compound skills and goals of information literacy </a:t>
            </a:r>
          </a:p>
          <a:p>
            <a:pPr>
              <a:lnSpc>
                <a:spcPct val="90000"/>
              </a:lnSpc>
            </a:pPr>
            <a:r>
              <a:rPr lang="en-US" b="1" dirty="0">
                <a:solidFill>
                  <a:schemeClr val="tx2"/>
                </a:solidFill>
              </a:rPr>
              <a:t>Information skills</a:t>
            </a:r>
            <a:r>
              <a:rPr lang="en-US" dirty="0"/>
              <a:t> – Focuses on information abilities </a:t>
            </a:r>
          </a:p>
          <a:p>
            <a:pPr>
              <a:lnSpc>
                <a:spcPct val="90000"/>
              </a:lnSpc>
            </a:pPr>
            <a:r>
              <a:rPr lang="en-US" b="1" dirty="0">
                <a:solidFill>
                  <a:schemeClr val="tx2"/>
                </a:solidFill>
              </a:rPr>
              <a:t>Development of information skills</a:t>
            </a:r>
            <a:r>
              <a:rPr lang="en-US" dirty="0"/>
              <a:t> – Process of facilitating information skills</a:t>
            </a:r>
          </a:p>
          <a:p>
            <a:endParaRPr lang="en-GB"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 Role of Libraries</a:t>
            </a:r>
            <a:endParaRPr lang="en-GB" dirty="0"/>
          </a:p>
        </p:txBody>
      </p:sp>
      <p:sp>
        <p:nvSpPr>
          <p:cNvPr id="3" name="Content Placeholder 2"/>
          <p:cNvSpPr>
            <a:spLocks noGrp="1"/>
          </p:cNvSpPr>
          <p:nvPr>
            <p:ph idx="1"/>
          </p:nvPr>
        </p:nvSpPr>
        <p:spPr/>
        <p:txBody>
          <a:bodyPr>
            <a:normAutofit fontScale="92500" lnSpcReduction="20000"/>
          </a:bodyPr>
          <a:lstStyle/>
          <a:p>
            <a:pPr>
              <a:lnSpc>
                <a:spcPct val="90000"/>
              </a:lnSpc>
            </a:pPr>
            <a:r>
              <a:rPr lang="en-US" dirty="0"/>
              <a:t>Repository of knowledge </a:t>
            </a:r>
          </a:p>
          <a:p>
            <a:pPr>
              <a:lnSpc>
                <a:spcPct val="90000"/>
              </a:lnSpc>
            </a:pPr>
            <a:r>
              <a:rPr lang="en-US" dirty="0"/>
              <a:t>Information reservoir in multiple formats </a:t>
            </a:r>
          </a:p>
          <a:p>
            <a:pPr>
              <a:lnSpc>
                <a:spcPct val="90000"/>
              </a:lnSpc>
            </a:pPr>
            <a:r>
              <a:rPr lang="en-US" dirty="0"/>
              <a:t>Center with librarians who are information experts </a:t>
            </a:r>
          </a:p>
          <a:p>
            <a:pPr>
              <a:lnSpc>
                <a:spcPct val="90000"/>
              </a:lnSpc>
            </a:pPr>
            <a:r>
              <a:rPr lang="en-US" dirty="0"/>
              <a:t>Department with learning spaces </a:t>
            </a:r>
          </a:p>
          <a:p>
            <a:pPr>
              <a:lnSpc>
                <a:spcPct val="90000"/>
              </a:lnSpc>
            </a:pPr>
            <a:r>
              <a:rPr lang="en-US" dirty="0"/>
              <a:t>Place for interaction with learning peers and teams </a:t>
            </a:r>
          </a:p>
          <a:p>
            <a:pPr>
              <a:lnSpc>
                <a:spcPct val="90000"/>
              </a:lnSpc>
            </a:pPr>
            <a:r>
              <a:rPr lang="en-US" dirty="0"/>
              <a:t>Space for knowledge socialization </a:t>
            </a:r>
          </a:p>
          <a:p>
            <a:pPr>
              <a:lnSpc>
                <a:spcPct val="90000"/>
              </a:lnSpc>
            </a:pPr>
            <a:r>
              <a:rPr lang="en-US" dirty="0"/>
              <a:t>Place with information advisers / reference specialists and consultants </a:t>
            </a:r>
          </a:p>
          <a:p>
            <a:pPr>
              <a:lnSpc>
                <a:spcPct val="90000"/>
              </a:lnSpc>
            </a:pPr>
            <a:r>
              <a:rPr lang="en-US" dirty="0"/>
              <a:t>Center with computer access, processing and communication of knowledge </a:t>
            </a:r>
          </a:p>
          <a:p>
            <a:pPr>
              <a:lnSpc>
                <a:spcPct val="90000"/>
              </a:lnSpc>
            </a:pPr>
            <a:r>
              <a:rPr lang="en-US" dirty="0"/>
              <a:t>Gateway to the Internet, a world of information</a:t>
            </a:r>
          </a:p>
          <a:p>
            <a:endParaRPr lang="en-GB"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Information Literacy Standards </a:t>
            </a:r>
            <a:r>
              <a:rPr lang="en-US" sz="3200" dirty="0"/>
              <a:t>(IFLA)</a:t>
            </a:r>
            <a:endParaRPr lang="en-GB" dirty="0"/>
          </a:p>
        </p:txBody>
      </p:sp>
      <p:pic>
        <p:nvPicPr>
          <p:cNvPr id="4" name="Picture 4"/>
          <p:cNvPicPr>
            <a:picLocks noGrp="1" noChangeAspect="1" noChangeArrowheads="1"/>
          </p:cNvPicPr>
          <p:nvPr>
            <p:ph idx="1"/>
          </p:nvPr>
        </p:nvPicPr>
        <p:blipFill>
          <a:blip r:embed="rId2"/>
          <a:srcRect/>
          <a:stretch>
            <a:fillRect/>
          </a:stretch>
        </p:blipFill>
        <p:spPr>
          <a:xfrm>
            <a:off x="1662289" y="2277092"/>
            <a:ext cx="6581422" cy="3172178"/>
          </a:xfr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 Competency Standards for Higher Education </a:t>
            </a:r>
            <a:r>
              <a:rPr lang="en-US" sz="3200" dirty="0"/>
              <a:t>(ACRL)</a:t>
            </a:r>
            <a:endParaRPr lang="en-GB" dirty="0"/>
          </a:p>
        </p:txBody>
      </p:sp>
      <p:sp>
        <p:nvSpPr>
          <p:cNvPr id="3" name="Content Placeholder 2"/>
          <p:cNvSpPr>
            <a:spLocks noGrp="1"/>
          </p:cNvSpPr>
          <p:nvPr>
            <p:ph idx="1"/>
          </p:nvPr>
        </p:nvSpPr>
        <p:spPr/>
        <p:txBody>
          <a:bodyPr>
            <a:normAutofit fontScale="92500" lnSpcReduction="20000"/>
          </a:bodyPr>
          <a:lstStyle/>
          <a:p>
            <a:pPr marL="609600" indent="-609600">
              <a:lnSpc>
                <a:spcPct val="80000"/>
              </a:lnSpc>
              <a:buNone/>
            </a:pPr>
            <a:r>
              <a:rPr lang="en-US" dirty="0"/>
              <a:t>The information literate student…</a:t>
            </a:r>
          </a:p>
          <a:p>
            <a:pPr marL="609600" indent="-609600">
              <a:lnSpc>
                <a:spcPct val="80000"/>
              </a:lnSpc>
              <a:buNone/>
            </a:pPr>
            <a:endParaRPr lang="en-US" dirty="0"/>
          </a:p>
          <a:p>
            <a:pPr marL="609600" indent="-609600">
              <a:lnSpc>
                <a:spcPct val="80000"/>
              </a:lnSpc>
              <a:buFont typeface="Wingdings" pitchFamily="2" charset="2"/>
              <a:buAutoNum type="arabicPeriod"/>
            </a:pPr>
            <a:r>
              <a:rPr lang="en-US" dirty="0"/>
              <a:t>determines the nature and extent of the information needed.</a:t>
            </a:r>
          </a:p>
          <a:p>
            <a:pPr marL="609600" indent="-609600">
              <a:lnSpc>
                <a:spcPct val="80000"/>
              </a:lnSpc>
              <a:buFont typeface="Wingdings" pitchFamily="2" charset="2"/>
              <a:buAutoNum type="arabicPeriod"/>
            </a:pPr>
            <a:r>
              <a:rPr lang="en-US" dirty="0"/>
              <a:t>accesses needed information effectively and efficiently.</a:t>
            </a:r>
          </a:p>
          <a:p>
            <a:pPr marL="609600" indent="-609600">
              <a:lnSpc>
                <a:spcPct val="80000"/>
              </a:lnSpc>
              <a:buFont typeface="Wingdings" pitchFamily="2" charset="2"/>
              <a:buAutoNum type="arabicPeriod"/>
            </a:pPr>
            <a:r>
              <a:rPr lang="en-US" dirty="0"/>
              <a:t>evaluates information and its sources critically and incorporates selected information into his or her knowledge base and value system.</a:t>
            </a:r>
          </a:p>
          <a:p>
            <a:pPr marL="609600" indent="-609600">
              <a:lnSpc>
                <a:spcPct val="80000"/>
              </a:lnSpc>
              <a:buFont typeface="Wingdings" pitchFamily="2" charset="2"/>
              <a:buAutoNum type="arabicPeriod"/>
            </a:pPr>
            <a:r>
              <a:rPr lang="en-US" dirty="0"/>
              <a:t>uses information effectively to accomplish a specific purpose.</a:t>
            </a:r>
          </a:p>
          <a:p>
            <a:pPr marL="609600" indent="-609600">
              <a:lnSpc>
                <a:spcPct val="80000"/>
              </a:lnSpc>
              <a:buFont typeface="Wingdings" pitchFamily="2" charset="2"/>
              <a:buAutoNum type="arabicPeriod"/>
            </a:pPr>
            <a:r>
              <a:rPr lang="en-US" dirty="0"/>
              <a:t>understands many of the economic, legal, and social issues surrounding the use of information and accesses and uses information ethically and legally.</a:t>
            </a:r>
          </a:p>
          <a:p>
            <a:endParaRPr lang="en-GB"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6000" dirty="0"/>
              <a:t>IL Standards </a:t>
            </a:r>
            <a:r>
              <a:rPr lang="en-US" dirty="0"/>
              <a:t>(Australia / New Zealand)</a:t>
            </a:r>
            <a:endParaRPr lang="en-GB" dirty="0"/>
          </a:p>
        </p:txBody>
      </p:sp>
      <p:sp>
        <p:nvSpPr>
          <p:cNvPr id="3" name="Content Placeholder 2"/>
          <p:cNvSpPr>
            <a:spLocks noGrp="1"/>
          </p:cNvSpPr>
          <p:nvPr>
            <p:ph idx="1"/>
          </p:nvPr>
        </p:nvSpPr>
        <p:spPr/>
        <p:txBody>
          <a:bodyPr>
            <a:normAutofit fontScale="92500" lnSpcReduction="20000"/>
          </a:bodyPr>
          <a:lstStyle/>
          <a:p>
            <a:pPr marL="457200" indent="-457200">
              <a:lnSpc>
                <a:spcPct val="80000"/>
              </a:lnSpc>
              <a:buNone/>
            </a:pPr>
            <a:r>
              <a:rPr lang="en-US" dirty="0"/>
              <a:t>The information literate person</a:t>
            </a:r>
          </a:p>
          <a:p>
            <a:pPr marL="457200" indent="-457200">
              <a:lnSpc>
                <a:spcPct val="80000"/>
              </a:lnSpc>
              <a:buNone/>
            </a:pPr>
            <a:endParaRPr lang="en-US" dirty="0"/>
          </a:p>
          <a:p>
            <a:pPr marL="457200" indent="-457200">
              <a:lnSpc>
                <a:spcPct val="80000"/>
              </a:lnSpc>
              <a:buFontTx/>
              <a:buAutoNum type="arabicPeriod"/>
            </a:pPr>
            <a:r>
              <a:rPr lang="en-US" dirty="0"/>
              <a:t>recognizes the need for information and determines the nature and extent of the information needed</a:t>
            </a:r>
          </a:p>
          <a:p>
            <a:pPr marL="457200" indent="-457200">
              <a:lnSpc>
                <a:spcPct val="80000"/>
              </a:lnSpc>
              <a:buFontTx/>
              <a:buAutoNum type="arabicPeriod"/>
            </a:pPr>
            <a:r>
              <a:rPr lang="en-US" dirty="0"/>
              <a:t>finds needed information effectively and efficiently</a:t>
            </a:r>
          </a:p>
          <a:p>
            <a:pPr marL="457200" indent="-457200">
              <a:lnSpc>
                <a:spcPct val="80000"/>
              </a:lnSpc>
              <a:buFontTx/>
              <a:buAutoNum type="arabicPeriod"/>
            </a:pPr>
            <a:r>
              <a:rPr lang="en-US" dirty="0"/>
              <a:t>critically evaluates information and the information seeking process</a:t>
            </a:r>
          </a:p>
          <a:p>
            <a:pPr marL="457200" indent="-457200">
              <a:lnSpc>
                <a:spcPct val="80000"/>
              </a:lnSpc>
              <a:buFontTx/>
              <a:buAutoNum type="arabicPeriod"/>
            </a:pPr>
            <a:r>
              <a:rPr lang="en-US" dirty="0"/>
              <a:t>manages information collected or generated</a:t>
            </a:r>
          </a:p>
          <a:p>
            <a:pPr marL="457200" indent="-457200">
              <a:lnSpc>
                <a:spcPct val="80000"/>
              </a:lnSpc>
              <a:buFontTx/>
              <a:buAutoNum type="arabicPeriod"/>
            </a:pPr>
            <a:r>
              <a:rPr lang="en-US" dirty="0"/>
              <a:t>applies prior and new information to construct new concepts or create new understandings</a:t>
            </a:r>
          </a:p>
          <a:p>
            <a:pPr marL="457200" indent="-457200">
              <a:lnSpc>
                <a:spcPct val="80000"/>
              </a:lnSpc>
              <a:buFontTx/>
              <a:buAutoNum type="arabicPeriod"/>
            </a:pPr>
            <a:r>
              <a:rPr lang="en-US" dirty="0"/>
              <a:t>uses information with understanding and acknowledges cultural, ethical, economic, legal, and social issues surrounding the use of information</a:t>
            </a:r>
          </a:p>
          <a:p>
            <a:pPr>
              <a:buNone/>
            </a:pPr>
            <a:endParaRPr lang="en-GB"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Stages of Information Literacy Life Cycle </a:t>
            </a:r>
            <a:r>
              <a:rPr lang="en-US" sz="3200" dirty="0"/>
              <a:t>(UNESCO)</a:t>
            </a:r>
            <a:endParaRPr lang="en-GB" dirty="0"/>
          </a:p>
        </p:txBody>
      </p:sp>
      <p:sp>
        <p:nvSpPr>
          <p:cNvPr id="3" name="Content Placeholder 2"/>
          <p:cNvSpPr>
            <a:spLocks noGrp="1"/>
          </p:cNvSpPr>
          <p:nvPr>
            <p:ph idx="1"/>
          </p:nvPr>
        </p:nvSpPr>
        <p:spPr/>
        <p:txBody>
          <a:bodyPr>
            <a:normAutofit fontScale="85000" lnSpcReduction="10000"/>
          </a:bodyPr>
          <a:lstStyle/>
          <a:p>
            <a:pPr marL="533400" indent="-533400">
              <a:lnSpc>
                <a:spcPct val="80000"/>
              </a:lnSpc>
              <a:buFontTx/>
              <a:buAutoNum type="arabicPeriod"/>
            </a:pPr>
            <a:r>
              <a:rPr lang="en-US" dirty="0"/>
              <a:t>Realize that a need or problem exists that requires information its satisfactory resolution.</a:t>
            </a:r>
          </a:p>
          <a:p>
            <a:pPr marL="533400" indent="-533400">
              <a:lnSpc>
                <a:spcPct val="80000"/>
              </a:lnSpc>
              <a:buFontTx/>
              <a:buAutoNum type="arabicPeriod"/>
            </a:pPr>
            <a:r>
              <a:rPr lang="en-US" dirty="0"/>
              <a:t>Know how to accurately identify and define the information needed to meet the need, solve the problem, or make the decision.</a:t>
            </a:r>
          </a:p>
          <a:p>
            <a:pPr marL="533400" indent="-533400">
              <a:lnSpc>
                <a:spcPct val="80000"/>
              </a:lnSpc>
              <a:buFontTx/>
              <a:buAutoNum type="arabicPeriod"/>
            </a:pPr>
            <a:r>
              <a:rPr lang="en-US" dirty="0"/>
              <a:t>Know how to determine whether the needed information exists or not, and if it does not, know how to create, or cause to be created the unavailable information (also referred to as “creating new knowledge”).</a:t>
            </a:r>
          </a:p>
          <a:p>
            <a:pPr marL="533400" indent="-533400">
              <a:lnSpc>
                <a:spcPct val="80000"/>
              </a:lnSpc>
              <a:buFontTx/>
              <a:buAutoNum type="arabicPeriod"/>
            </a:pPr>
            <a:r>
              <a:rPr lang="en-US" dirty="0"/>
              <a:t>Know how to find the needed information if you have determined that it does, indeed, exist.</a:t>
            </a:r>
          </a:p>
          <a:p>
            <a:pPr marL="533400" indent="-533400">
              <a:lnSpc>
                <a:spcPct val="80000"/>
              </a:lnSpc>
              <a:buFontTx/>
              <a:buAutoNum type="arabicPeriod"/>
            </a:pPr>
            <a:r>
              <a:rPr lang="en-US" dirty="0"/>
              <a:t>Know how to create, or cause to be created, unavailable information that you need; sometimes called “creating new knowledge.”</a:t>
            </a:r>
          </a:p>
          <a:p>
            <a:endParaRPr lang="en-GB"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Stages of Information Literacy Life Cycle </a:t>
            </a:r>
            <a:r>
              <a:rPr lang="en-US" sz="3200" dirty="0"/>
              <a:t>(UNESCO)</a:t>
            </a:r>
            <a:endParaRPr lang="en-GB" dirty="0"/>
          </a:p>
        </p:txBody>
      </p:sp>
      <p:sp>
        <p:nvSpPr>
          <p:cNvPr id="3" name="Content Placeholder 2"/>
          <p:cNvSpPr>
            <a:spLocks noGrp="1"/>
          </p:cNvSpPr>
          <p:nvPr>
            <p:ph idx="1"/>
          </p:nvPr>
        </p:nvSpPr>
        <p:spPr/>
        <p:txBody>
          <a:bodyPr>
            <a:normAutofit fontScale="85000" lnSpcReduction="10000"/>
          </a:bodyPr>
          <a:lstStyle/>
          <a:p>
            <a:pPr marL="533400" indent="-533400">
              <a:lnSpc>
                <a:spcPct val="80000"/>
              </a:lnSpc>
              <a:buFontTx/>
              <a:buAutoNum type="arabicPeriod" startAt="6"/>
            </a:pPr>
            <a:r>
              <a:rPr lang="en-US" dirty="0"/>
              <a:t>Know how to fully understand found information, or know where to go for help if needed to understand it.</a:t>
            </a:r>
          </a:p>
          <a:p>
            <a:pPr marL="533400" indent="-533400">
              <a:lnSpc>
                <a:spcPct val="80000"/>
              </a:lnSpc>
              <a:buFontTx/>
              <a:buAutoNum type="arabicPeriod" startAt="6"/>
            </a:pPr>
            <a:r>
              <a:rPr lang="en-US" dirty="0"/>
              <a:t>Know how to organize, analyze, interpret and evaluate information, including source reliability.</a:t>
            </a:r>
          </a:p>
          <a:p>
            <a:pPr marL="533400" indent="-533400">
              <a:lnSpc>
                <a:spcPct val="80000"/>
              </a:lnSpc>
              <a:buFontTx/>
              <a:buAutoNum type="arabicPeriod" startAt="6"/>
            </a:pPr>
            <a:r>
              <a:rPr lang="en-US" dirty="0"/>
              <a:t>Know how to communicate and present the information to others in appropriate and usable formats and mediums.</a:t>
            </a:r>
          </a:p>
          <a:p>
            <a:pPr marL="533400" indent="-533400">
              <a:lnSpc>
                <a:spcPct val="80000"/>
              </a:lnSpc>
              <a:buFontTx/>
              <a:buAutoNum type="arabicPeriod" startAt="6"/>
            </a:pPr>
            <a:r>
              <a:rPr lang="en-US" dirty="0"/>
              <a:t>Know how to utilize the information to solve a problem, make a decision or meet a need.</a:t>
            </a:r>
          </a:p>
          <a:p>
            <a:pPr marL="533400" indent="-533400">
              <a:lnSpc>
                <a:spcPct val="80000"/>
              </a:lnSpc>
              <a:buFontTx/>
              <a:buAutoNum type="arabicPeriod" startAt="6"/>
            </a:pPr>
            <a:r>
              <a:rPr lang="en-US" dirty="0"/>
              <a:t>Know how to preserve, store, reuse, record and archive information for future use.</a:t>
            </a:r>
          </a:p>
          <a:p>
            <a:pPr marL="533400" indent="-533400">
              <a:lnSpc>
                <a:spcPct val="80000"/>
              </a:lnSpc>
              <a:buFontTx/>
              <a:buAutoNum type="arabicPeriod" startAt="6"/>
            </a:pPr>
            <a:r>
              <a:rPr lang="en-US" dirty="0"/>
              <a:t>Know how to dispose of information no longer needed, and safeguard information that should be protected</a:t>
            </a:r>
            <a:endParaRPr lang="en-GB"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Information literacy</a:t>
            </a:r>
            <a:endParaRPr lang="en-GB" dirty="0"/>
          </a:p>
        </p:txBody>
      </p:sp>
      <p:sp>
        <p:nvSpPr>
          <p:cNvPr id="3" name="Content Placeholder 2"/>
          <p:cNvSpPr>
            <a:spLocks noGrp="1"/>
          </p:cNvSpPr>
          <p:nvPr>
            <p:ph idx="1"/>
          </p:nvPr>
        </p:nvSpPr>
        <p:spPr/>
        <p:txBody>
          <a:bodyPr>
            <a:normAutofit lnSpcReduction="10000"/>
          </a:bodyPr>
          <a:lstStyle/>
          <a:p>
            <a:r>
              <a:rPr lang="en-US" dirty="0"/>
              <a:t>The key characteristic of the post industrial 21st century is that it is information abundant and intensive.</a:t>
            </a:r>
          </a:p>
          <a:p>
            <a:r>
              <a:rPr lang="en-US" dirty="0"/>
              <a:t> Information literacy is thus required because of the ongoing proliferation of information resources and the variable methods of access</a:t>
            </a:r>
            <a:r>
              <a:rPr lang="en-US" i="1" dirty="0"/>
              <a:t>. </a:t>
            </a:r>
          </a:p>
          <a:p>
            <a:r>
              <a:rPr lang="en-US" i="1" dirty="0"/>
              <a:t>Individuals are faced with diverse </a:t>
            </a:r>
            <a:r>
              <a:rPr lang="en-US" dirty="0"/>
              <a:t>information choices in their studies, in the workplace, and in their lives.</a:t>
            </a:r>
            <a:endParaRPr lang="en-GB"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Information literacy</a:t>
            </a:r>
            <a:endParaRPr lang="en-GB" dirty="0"/>
          </a:p>
        </p:txBody>
      </p:sp>
      <p:sp>
        <p:nvSpPr>
          <p:cNvPr id="3" name="Content Placeholder 2"/>
          <p:cNvSpPr>
            <a:spLocks noGrp="1"/>
          </p:cNvSpPr>
          <p:nvPr>
            <p:ph idx="1"/>
          </p:nvPr>
        </p:nvSpPr>
        <p:spPr/>
        <p:txBody>
          <a:bodyPr>
            <a:normAutofit fontScale="92500"/>
          </a:bodyPr>
          <a:lstStyle/>
          <a:p>
            <a:r>
              <a:rPr lang="en-GB" dirty="0"/>
              <a:t>Information is </a:t>
            </a:r>
            <a:r>
              <a:rPr lang="en-US" dirty="0"/>
              <a:t>available through community resources, special interest  organizations, manufacturers and service providers, media, libraries, and the internet.</a:t>
            </a:r>
          </a:p>
          <a:p>
            <a:r>
              <a:rPr lang="en-US" dirty="0"/>
              <a:t> Increasingly, information comes unfiltered. </a:t>
            </a:r>
          </a:p>
          <a:p>
            <a:r>
              <a:rPr lang="en-US" dirty="0"/>
              <a:t>This raises questions about authenticity, validity, and reliability about information. </a:t>
            </a:r>
          </a:p>
          <a:p>
            <a:r>
              <a:rPr lang="en-US" dirty="0"/>
              <a:t>In addition, information is available through multiple media, including </a:t>
            </a:r>
            <a:r>
              <a:rPr lang="en-US" dirty="0">
                <a:solidFill>
                  <a:srgbClr val="FF0000"/>
                </a:solidFill>
              </a:rPr>
              <a:t>graphical</a:t>
            </a:r>
            <a:r>
              <a:rPr lang="en-US" dirty="0"/>
              <a:t>, aural, and textual. </a:t>
            </a:r>
            <a:endParaRPr lang="en-GB"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Information literacy</a:t>
            </a:r>
            <a:endParaRPr lang="en-GB" dirty="0"/>
          </a:p>
        </p:txBody>
      </p:sp>
      <p:sp>
        <p:nvSpPr>
          <p:cNvPr id="3" name="Content Placeholder 2"/>
          <p:cNvSpPr>
            <a:spLocks noGrp="1"/>
          </p:cNvSpPr>
          <p:nvPr>
            <p:ph idx="1"/>
          </p:nvPr>
        </p:nvSpPr>
        <p:spPr/>
        <p:txBody>
          <a:bodyPr>
            <a:normAutofit lnSpcReduction="10000"/>
          </a:bodyPr>
          <a:lstStyle/>
          <a:p>
            <a:r>
              <a:rPr lang="en-GB" dirty="0"/>
              <a:t>These </a:t>
            </a:r>
            <a:r>
              <a:rPr lang="en-US" dirty="0"/>
              <a:t>pose special challenges in evaluating, understanding and using information in an </a:t>
            </a:r>
            <a:r>
              <a:rPr lang="en-US" dirty="0">
                <a:latin typeface="Times New Roman" pitchFamily="18" charset="0"/>
                <a:cs typeface="Times New Roman" pitchFamily="18" charset="0"/>
              </a:rPr>
              <a:t>ethical</a:t>
            </a:r>
            <a:r>
              <a:rPr lang="en-US" dirty="0"/>
              <a:t> and legal manner. </a:t>
            </a:r>
          </a:p>
          <a:p>
            <a:r>
              <a:rPr lang="en-US" dirty="0"/>
              <a:t>The uncertain quality and expanding quantity of information also pose large challenges for society.</a:t>
            </a:r>
          </a:p>
          <a:p>
            <a:r>
              <a:rPr lang="en-US" dirty="0"/>
              <a:t>Sheer abundance of information and technology will not in itself create more informed citizens </a:t>
            </a:r>
            <a:r>
              <a:rPr lang="en-US" i="1" dirty="0"/>
              <a:t>without a balancing understanding and capacity to use </a:t>
            </a:r>
            <a:r>
              <a:rPr lang="en-GB" dirty="0"/>
              <a:t>information effectively.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solidFill>
                  <a:srgbClr val="00B050"/>
                </a:solidFill>
                <a:latin typeface="Times New Roman" pitchFamily="18" charset="0"/>
                <a:cs typeface="Times New Roman" pitchFamily="18" charset="0"/>
              </a:rPr>
              <a:t>Information literacy: Definition</a:t>
            </a:r>
            <a:endParaRPr lang="en-GB" sz="2800" dirty="0">
              <a:solidFill>
                <a:srgbClr val="00B05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70000" lnSpcReduction="20000"/>
          </a:bodyPr>
          <a:lstStyle/>
          <a:p>
            <a:pPr>
              <a:lnSpc>
                <a:spcPct val="90000"/>
              </a:lnSpc>
              <a:buNone/>
            </a:pPr>
            <a:endParaRPr lang="en-US" sz="4000" dirty="0">
              <a:solidFill>
                <a:srgbClr val="0070C0"/>
              </a:solidFill>
              <a:latin typeface="Franklin Gothic Medium" pitchFamily="34" charset="0"/>
            </a:endParaRPr>
          </a:p>
          <a:p>
            <a:pPr>
              <a:lnSpc>
                <a:spcPct val="90000"/>
              </a:lnSpc>
              <a:buNone/>
            </a:pPr>
            <a:r>
              <a:rPr lang="en-US" sz="4000" dirty="0">
                <a:latin typeface="Franklin Gothic Medium" pitchFamily="34" charset="0"/>
              </a:rPr>
              <a:t>Information literacy is the ability to locate, evaluate, manage and use information from a range of sources for problem solving, decision making and research.</a:t>
            </a:r>
          </a:p>
          <a:p>
            <a:pPr algn="r">
              <a:lnSpc>
                <a:spcPct val="90000"/>
              </a:lnSpc>
              <a:buNone/>
            </a:pPr>
            <a:br>
              <a:rPr lang="en-US" sz="4000" dirty="0">
                <a:latin typeface="Arial" charset="0"/>
              </a:rPr>
            </a:br>
            <a:endParaRPr lang="en-US" sz="4000" dirty="0">
              <a:latin typeface="Arial" charset="0"/>
            </a:endParaRPr>
          </a:p>
          <a:p>
            <a:pPr algn="r">
              <a:lnSpc>
                <a:spcPct val="90000"/>
              </a:lnSpc>
              <a:buNone/>
            </a:pPr>
            <a:endParaRPr lang="en-US" sz="4000" dirty="0">
              <a:latin typeface="Arial" charset="0"/>
              <a:hlinkClick r:id="rId2"/>
            </a:endParaRPr>
          </a:p>
          <a:p>
            <a:pPr algn="r">
              <a:lnSpc>
                <a:spcPct val="90000"/>
              </a:lnSpc>
              <a:buNone/>
            </a:pPr>
            <a:r>
              <a:rPr lang="en-US" sz="4000" dirty="0">
                <a:latin typeface="Arial" charset="0"/>
                <a:hlinkClick r:id="rId2"/>
              </a:rPr>
              <a:t>Bruce, C</a:t>
            </a:r>
            <a:r>
              <a:rPr lang="en-US" sz="4000" dirty="0">
                <a:latin typeface="Arial" charset="0"/>
              </a:rPr>
              <a:t>. and P.C Candy (1995). Developing information literate graduates: prompts for good practice. </a:t>
            </a:r>
            <a:r>
              <a:rPr lang="en-US" sz="4000" u="sng" dirty="0">
                <a:latin typeface="Arial" charset="0"/>
              </a:rPr>
              <a:t>The Learning Link: information literacy in practice</a:t>
            </a:r>
            <a:r>
              <a:rPr lang="en-US" sz="4000" dirty="0">
                <a:latin typeface="Arial" charset="0"/>
              </a:rPr>
              <a:t>. D. Booker. Adelaide. </a:t>
            </a:r>
          </a:p>
          <a:p>
            <a:pPr algn="r">
              <a:lnSpc>
                <a:spcPct val="90000"/>
              </a:lnSpc>
              <a:buNone/>
            </a:pPr>
            <a:r>
              <a:rPr lang="en-US" sz="4000" dirty="0">
                <a:latin typeface="Arial" charset="0"/>
              </a:rPr>
              <a:t> </a:t>
            </a:r>
            <a:br>
              <a:rPr lang="en-US" sz="4000" dirty="0">
                <a:latin typeface="Arial" charset="0"/>
              </a:rPr>
            </a:br>
            <a:endParaRPr lang="en-US" sz="4000" dirty="0">
              <a:latin typeface="Arial" charset="0"/>
            </a:endParaRPr>
          </a:p>
          <a:p>
            <a:endParaRPr lang="en-GB"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Information literacy</a:t>
            </a:r>
            <a:endParaRPr lang="en-GB" dirty="0"/>
          </a:p>
        </p:txBody>
      </p:sp>
      <p:sp>
        <p:nvSpPr>
          <p:cNvPr id="3" name="Content Placeholder 2"/>
          <p:cNvSpPr>
            <a:spLocks noGrp="1"/>
          </p:cNvSpPr>
          <p:nvPr>
            <p:ph idx="1"/>
          </p:nvPr>
        </p:nvSpPr>
        <p:spPr/>
        <p:txBody>
          <a:bodyPr/>
          <a:lstStyle/>
          <a:p>
            <a:endParaRPr lang="en-GB" dirty="0">
              <a:latin typeface="Times New Roman" pitchFamily="18" charset="0"/>
              <a:cs typeface="Times New Roman" pitchFamily="18" charset="0"/>
            </a:endParaRPr>
          </a:p>
          <a:p>
            <a:pPr>
              <a:buNone/>
            </a:pPr>
            <a:r>
              <a:rPr lang="en-GB" dirty="0">
                <a:latin typeface="Times New Roman" pitchFamily="18" charset="0"/>
                <a:cs typeface="Times New Roman" pitchFamily="18" charset="0"/>
              </a:rPr>
              <a:t>Information literacy has been </a:t>
            </a:r>
            <a:r>
              <a:rPr lang="en-US" dirty="0">
                <a:latin typeface="Times New Roman" pitchFamily="18" charset="0"/>
                <a:cs typeface="Times New Roman" pitchFamily="18" charset="0"/>
              </a:rPr>
              <a:t>generally defined   as:</a:t>
            </a:r>
          </a:p>
          <a:p>
            <a:pPr>
              <a:buNone/>
            </a:pPr>
            <a:r>
              <a:rPr lang="en-US" dirty="0">
                <a:latin typeface="Times New Roman" pitchFamily="18" charset="0"/>
                <a:cs typeface="Times New Roman" pitchFamily="18" charset="0"/>
              </a:rPr>
              <a:t>  an understanding and set of abilities enabling individuals to recognize when information is needed and have the capability to locate, evaluate, and use effectively the needed information</a:t>
            </a:r>
            <a:endParaRPr lang="en-GB"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Information literacy</a:t>
            </a:r>
            <a:endParaRPr lang="en-GB" dirty="0"/>
          </a:p>
        </p:txBody>
      </p:sp>
      <p:sp>
        <p:nvSpPr>
          <p:cNvPr id="3" name="Content Placeholder 2"/>
          <p:cNvSpPr>
            <a:spLocks noGrp="1"/>
          </p:cNvSpPr>
          <p:nvPr>
            <p:ph idx="1"/>
          </p:nvPr>
        </p:nvSpPr>
        <p:spPr/>
        <p:txBody>
          <a:bodyPr>
            <a:normAutofit/>
          </a:bodyPr>
          <a:lstStyle/>
          <a:p>
            <a:endParaRPr lang="en-US" dirty="0"/>
          </a:p>
          <a:p>
            <a:r>
              <a:rPr lang="en-US" dirty="0"/>
              <a:t> In a broader context, information literate people have been described as:</a:t>
            </a:r>
          </a:p>
          <a:p>
            <a:r>
              <a:rPr lang="en-US" dirty="0"/>
              <a:t> Those who ‘know when they need information, and are then able to identify locate,  evaluate, organize, and effectively use the information to address and help resolve personal, job related , or broader social issues and problems.</a:t>
            </a:r>
            <a:endParaRPr lang="en-GB" dirty="0"/>
          </a:p>
          <a:p>
            <a:endParaRPr lang="en-GB"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Information literate people</a:t>
            </a:r>
            <a:br>
              <a:rPr lang="en-GB" dirty="0"/>
            </a:br>
            <a:endParaRPr lang="en-GB" dirty="0"/>
          </a:p>
        </p:txBody>
      </p:sp>
      <p:sp>
        <p:nvSpPr>
          <p:cNvPr id="3" name="Content Placeholder 2"/>
          <p:cNvSpPr>
            <a:spLocks noGrp="1"/>
          </p:cNvSpPr>
          <p:nvPr>
            <p:ph idx="1"/>
          </p:nvPr>
        </p:nvSpPr>
        <p:spPr/>
        <p:txBody>
          <a:bodyPr>
            <a:normAutofit/>
          </a:bodyPr>
          <a:lstStyle/>
          <a:p>
            <a:pPr>
              <a:buNone/>
            </a:pPr>
            <a:endParaRPr lang="en-US" dirty="0"/>
          </a:p>
          <a:p>
            <a:pPr>
              <a:buNone/>
            </a:pPr>
            <a:r>
              <a:rPr lang="en-US" dirty="0"/>
              <a:t>• recognize  a need for information</a:t>
            </a:r>
          </a:p>
          <a:p>
            <a:pPr>
              <a:buNone/>
            </a:pPr>
            <a:r>
              <a:rPr lang="en-US" dirty="0"/>
              <a:t>• determine the extent of information needed</a:t>
            </a:r>
          </a:p>
          <a:p>
            <a:pPr>
              <a:buNone/>
            </a:pPr>
            <a:r>
              <a:rPr lang="en-GB" dirty="0"/>
              <a:t>• access information efficiently</a:t>
            </a:r>
          </a:p>
          <a:p>
            <a:pPr>
              <a:buNone/>
            </a:pPr>
            <a:r>
              <a:rPr lang="en-US" dirty="0"/>
              <a:t>• critically evaluate information and its sources</a:t>
            </a:r>
          </a:p>
          <a:p>
            <a:pPr>
              <a:buNone/>
            </a:pPr>
            <a:endParaRPr lang="en-GB"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Information literate people</a:t>
            </a:r>
            <a:br>
              <a:rPr lang="en-GB" dirty="0"/>
            </a:br>
            <a:endParaRPr lang="en-GB" dirty="0"/>
          </a:p>
        </p:txBody>
      </p:sp>
      <p:sp>
        <p:nvSpPr>
          <p:cNvPr id="3" name="Content Placeholder 2"/>
          <p:cNvSpPr>
            <a:spLocks noGrp="1"/>
          </p:cNvSpPr>
          <p:nvPr>
            <p:ph idx="1"/>
          </p:nvPr>
        </p:nvSpPr>
        <p:spPr/>
        <p:txBody>
          <a:bodyPr/>
          <a:lstStyle/>
          <a:p>
            <a:pPr>
              <a:buNone/>
            </a:pPr>
            <a:r>
              <a:rPr lang="en-US" dirty="0"/>
              <a:t>• Classify, store, manipulate and redraft information collected or generated</a:t>
            </a:r>
          </a:p>
          <a:p>
            <a:pPr>
              <a:buNone/>
            </a:pPr>
            <a:r>
              <a:rPr lang="en-US" dirty="0"/>
              <a:t>• Incorporate selected information into their knowledge base</a:t>
            </a:r>
          </a:p>
          <a:p>
            <a:pPr>
              <a:buNone/>
            </a:pPr>
            <a:r>
              <a:rPr lang="en-US" dirty="0"/>
              <a:t>• Use information effectively to learn, create new knowledge, solve problems and make</a:t>
            </a:r>
          </a:p>
          <a:p>
            <a:pPr>
              <a:buNone/>
            </a:pPr>
            <a:r>
              <a:rPr lang="en-GB" dirty="0"/>
              <a:t>decisions</a:t>
            </a:r>
          </a:p>
          <a:p>
            <a:endParaRPr lang="en-GB"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Information literate people</a:t>
            </a:r>
          </a:p>
        </p:txBody>
      </p:sp>
      <p:sp>
        <p:nvSpPr>
          <p:cNvPr id="3" name="Content Placeholder 2"/>
          <p:cNvSpPr>
            <a:spLocks noGrp="1"/>
          </p:cNvSpPr>
          <p:nvPr>
            <p:ph idx="1"/>
          </p:nvPr>
        </p:nvSpPr>
        <p:spPr/>
        <p:txBody>
          <a:bodyPr>
            <a:normAutofit/>
          </a:bodyPr>
          <a:lstStyle/>
          <a:p>
            <a:r>
              <a:rPr lang="en-US" dirty="0"/>
              <a:t>understand economic, legal, social, political and cultural issues in the use of </a:t>
            </a:r>
            <a:r>
              <a:rPr lang="en-GB" dirty="0"/>
              <a:t>information</a:t>
            </a:r>
          </a:p>
          <a:p>
            <a:pPr>
              <a:buNone/>
            </a:pPr>
            <a:r>
              <a:rPr lang="en-US" dirty="0"/>
              <a:t>• access and use information ethically and legally</a:t>
            </a:r>
          </a:p>
          <a:p>
            <a:pPr>
              <a:buNone/>
            </a:pPr>
            <a:r>
              <a:rPr lang="en-US" dirty="0"/>
              <a:t>• use information and knowledge for participative citizenship and social responsibility</a:t>
            </a:r>
          </a:p>
          <a:p>
            <a:pPr>
              <a:buNone/>
            </a:pPr>
            <a:r>
              <a:rPr lang="en-US" dirty="0"/>
              <a:t>• experience information literacy as part of independent learning and lifelong learning</a:t>
            </a:r>
            <a:endParaRPr lang="en-GB" dirty="0"/>
          </a:p>
          <a:p>
            <a:endParaRPr lang="en-GB"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Information literacy</a:t>
            </a:r>
            <a:endParaRPr lang="en-GB" dirty="0"/>
          </a:p>
        </p:txBody>
      </p:sp>
      <p:sp>
        <p:nvSpPr>
          <p:cNvPr id="3" name="Content Placeholder 2"/>
          <p:cNvSpPr>
            <a:spLocks noGrp="1"/>
          </p:cNvSpPr>
          <p:nvPr>
            <p:ph idx="1"/>
          </p:nvPr>
        </p:nvSpPr>
        <p:spPr/>
        <p:txBody>
          <a:bodyPr>
            <a:normAutofit fontScale="92500"/>
          </a:bodyPr>
          <a:lstStyle/>
          <a:p>
            <a:endParaRPr lang="en-US" dirty="0"/>
          </a:p>
          <a:p>
            <a:r>
              <a:rPr lang="en-US" dirty="0"/>
              <a:t>Information literacy is knowing when and why you need information, where to find it, and how to evaluate, use and communicate it in an ethical manner.  </a:t>
            </a:r>
          </a:p>
          <a:p>
            <a:r>
              <a:rPr lang="en-US" dirty="0"/>
              <a:t>See more at: http://www.cilip.org.uk/cilip/advocacy-campaigns-awards/advocacy-campaigns/information-literacy/information-literacy#sthash.Ufk6K5Ko.dpuf</a:t>
            </a:r>
            <a:endParaRPr lang="en-GB"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Information literacy skills</a:t>
            </a:r>
            <a:endParaRPr lang="en-GB" dirty="0"/>
          </a:p>
        </p:txBody>
      </p:sp>
      <p:sp>
        <p:nvSpPr>
          <p:cNvPr id="3" name="Content Placeholder 2"/>
          <p:cNvSpPr>
            <a:spLocks noGrp="1"/>
          </p:cNvSpPr>
          <p:nvPr>
            <p:ph idx="1"/>
          </p:nvPr>
        </p:nvSpPr>
        <p:spPr/>
        <p:txBody>
          <a:bodyPr>
            <a:normAutofit fontScale="77500" lnSpcReduction="20000"/>
          </a:bodyPr>
          <a:lstStyle/>
          <a:p>
            <a:pPr>
              <a:buNone/>
            </a:pPr>
            <a:r>
              <a:rPr lang="en-US" dirty="0"/>
              <a:t>The skills that are required to be information literate call for an understanding of:</a:t>
            </a:r>
          </a:p>
          <a:p>
            <a:pPr>
              <a:buNone/>
            </a:pPr>
            <a:r>
              <a:rPr lang="en-US" dirty="0"/>
              <a:t> A need for information.</a:t>
            </a:r>
          </a:p>
          <a:p>
            <a:pPr>
              <a:buNone/>
            </a:pPr>
            <a:r>
              <a:rPr lang="en-US" dirty="0"/>
              <a:t> The resources available.</a:t>
            </a:r>
          </a:p>
          <a:p>
            <a:pPr>
              <a:buNone/>
            </a:pPr>
            <a:r>
              <a:rPr lang="en-US" dirty="0"/>
              <a:t> How to find information. </a:t>
            </a:r>
          </a:p>
          <a:p>
            <a:pPr>
              <a:buNone/>
            </a:pPr>
            <a:r>
              <a:rPr lang="en-US" dirty="0"/>
              <a:t>The need to evaluate results. </a:t>
            </a:r>
          </a:p>
          <a:p>
            <a:pPr>
              <a:buNone/>
            </a:pPr>
            <a:r>
              <a:rPr lang="en-US" dirty="0"/>
              <a:t>How to work with or use results.</a:t>
            </a:r>
          </a:p>
          <a:p>
            <a:pPr>
              <a:buNone/>
            </a:pPr>
            <a:r>
              <a:rPr lang="en-US" dirty="0"/>
              <a:t> Ethics and responsibility of use.</a:t>
            </a:r>
          </a:p>
          <a:p>
            <a:pPr>
              <a:buNone/>
            </a:pPr>
            <a:r>
              <a:rPr lang="en-US" dirty="0"/>
              <a:t> How to communicate or share your findings.</a:t>
            </a:r>
          </a:p>
          <a:p>
            <a:pPr>
              <a:buNone/>
            </a:pPr>
            <a:r>
              <a:rPr lang="en-US" dirty="0"/>
              <a:t> How to manage your findings. </a:t>
            </a:r>
          </a:p>
          <a:p>
            <a:pPr>
              <a:buNone/>
            </a:pPr>
            <a:r>
              <a:rPr lang="en-US" dirty="0"/>
              <a:t>The definition was approved by ( CILIP's Council in 2004 and is still current). </a:t>
            </a:r>
            <a:endParaRPr lang="en-GB"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Information literacy</a:t>
            </a:r>
            <a:endParaRPr lang="en-GB" dirty="0"/>
          </a:p>
        </p:txBody>
      </p:sp>
      <p:sp>
        <p:nvSpPr>
          <p:cNvPr id="3" name="Content Placeholder 2"/>
          <p:cNvSpPr>
            <a:spLocks noGrp="1"/>
          </p:cNvSpPr>
          <p:nvPr>
            <p:ph idx="1"/>
          </p:nvPr>
        </p:nvSpPr>
        <p:spPr/>
        <p:txBody>
          <a:bodyPr/>
          <a:lstStyle/>
          <a:p>
            <a:r>
              <a:rPr lang="en-US" dirty="0"/>
              <a:t>Information literacy practice is an essential  and integral part of user education in libraries.IL is the ability to identify the needed information, locate, evaluate it, and use effective the needed information</a:t>
            </a:r>
            <a:r>
              <a:rPr lang="en-US" dirty="0">
                <a:solidFill>
                  <a:srgbClr val="FF0000"/>
                </a:solidFill>
              </a:rPr>
              <a:t>. Library orientation , user education, library instruction and bibliographic instruction </a:t>
            </a:r>
            <a:r>
              <a:rPr lang="en-US" dirty="0"/>
              <a:t>are alternative terms used for IL in past.</a:t>
            </a:r>
            <a:endParaRPr lang="en-GB"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Information literacy</a:t>
            </a:r>
            <a:endParaRPr lang="en-GB" dirty="0"/>
          </a:p>
        </p:txBody>
      </p:sp>
      <p:sp>
        <p:nvSpPr>
          <p:cNvPr id="3" name="Content Placeholder 2"/>
          <p:cNvSpPr>
            <a:spLocks noGrp="1"/>
          </p:cNvSpPr>
          <p:nvPr>
            <p:ph idx="1"/>
          </p:nvPr>
        </p:nvSpPr>
        <p:spPr/>
        <p:txBody>
          <a:bodyPr/>
          <a:lstStyle/>
          <a:p>
            <a:r>
              <a:rPr lang="en-US" dirty="0"/>
              <a:t>A historically  performed one-hour library orientation session for newly enrolled students is not enough in the era of information age and knowledge society. The variety  of complex  information resources  in digital formats along with the printed resources demand a </a:t>
            </a:r>
            <a:r>
              <a:rPr lang="en-US" dirty="0">
                <a:solidFill>
                  <a:srgbClr val="FF0000"/>
                </a:solidFill>
              </a:rPr>
              <a:t>specialized user’ training</a:t>
            </a:r>
            <a:r>
              <a:rPr lang="en-US" dirty="0"/>
              <a:t>. In this context librarians need to revisit their role with regard to user education.</a:t>
            </a:r>
            <a:endParaRPr lang="en-GB"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990600"/>
            <a:ext cx="8915400" cy="1143000"/>
          </a:xfrm>
        </p:spPr>
        <p:txBody>
          <a:bodyPr>
            <a:normAutofit/>
          </a:bodyPr>
          <a:lstStyle/>
          <a:p>
            <a:r>
              <a:rPr lang="en-US" dirty="0"/>
              <a:t>Information literacy Instruction</a:t>
            </a:r>
            <a:endParaRPr lang="en-GB" dirty="0"/>
          </a:p>
        </p:txBody>
      </p:sp>
      <p:sp>
        <p:nvSpPr>
          <p:cNvPr id="3" name="Content Placeholder 2"/>
          <p:cNvSpPr>
            <a:spLocks noGrp="1"/>
          </p:cNvSpPr>
          <p:nvPr>
            <p:ph idx="1"/>
          </p:nvPr>
        </p:nvSpPr>
        <p:spPr>
          <a:xfrm>
            <a:off x="495300" y="1905001"/>
            <a:ext cx="8915400" cy="4221163"/>
          </a:xfrm>
        </p:spPr>
        <p:txBody>
          <a:bodyPr>
            <a:normAutofit/>
          </a:bodyPr>
          <a:lstStyle/>
          <a:p>
            <a:pPr>
              <a:buNone/>
            </a:pPr>
            <a:endParaRPr lang="en-US" dirty="0"/>
          </a:p>
          <a:p>
            <a:r>
              <a:rPr lang="en-US" dirty="0"/>
              <a:t>Broadly stated, these are the instruction sessions held in cooperation between University classroom faculty and Library faculty to introduce students to research resources, processes, and methodology and to teach students to effectively and efficiently find, use, and critically evaluate information.</a:t>
            </a:r>
          </a:p>
          <a:p>
            <a:r>
              <a:rPr lang="en-US" dirty="0">
                <a:hlinkClick r:id="rId2"/>
              </a:rPr>
              <a:t>http://www.clarion.edu/63165/</a:t>
            </a:r>
            <a:endParaRPr lang="en-US" dirty="0"/>
          </a:p>
          <a:p>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Franklin Gothic Medium" pitchFamily="34" charset="0"/>
              </a:rPr>
              <a:t>Information literacy: Definition</a:t>
            </a:r>
            <a:endParaRPr lang="en-GB" dirty="0"/>
          </a:p>
        </p:txBody>
      </p:sp>
      <p:sp>
        <p:nvSpPr>
          <p:cNvPr id="3" name="Content Placeholder 2"/>
          <p:cNvSpPr>
            <a:spLocks noGrp="1"/>
          </p:cNvSpPr>
          <p:nvPr>
            <p:ph idx="1"/>
          </p:nvPr>
        </p:nvSpPr>
        <p:spPr/>
        <p:txBody>
          <a:bodyPr/>
          <a:lstStyle/>
          <a:p>
            <a:pPr>
              <a:lnSpc>
                <a:spcPct val="80000"/>
              </a:lnSpc>
              <a:buNone/>
            </a:pPr>
            <a:r>
              <a:rPr lang="en-US" dirty="0"/>
              <a:t>A mean to </a:t>
            </a:r>
            <a:r>
              <a:rPr lang="en-US" b="1" dirty="0"/>
              <a:t>“</a:t>
            </a:r>
            <a:r>
              <a:rPr lang="en-US" sz="2800" dirty="0">
                <a:latin typeface="Times New Roman" pitchFamily="18" charset="0"/>
                <a:cs typeface="Times New Roman" pitchFamily="18" charset="0"/>
              </a:rPr>
              <a:t>empower people in all walks of life to seek, evaluate, use and create information effectively to achieve their personal, social, occupational and educational goals” (UNESCO)</a:t>
            </a:r>
          </a:p>
          <a:p>
            <a:pPr>
              <a:lnSpc>
                <a:spcPct val="80000"/>
              </a:lnSpc>
              <a:buNone/>
            </a:pPr>
            <a:endParaRPr lang="en-US" sz="2800" dirty="0">
              <a:latin typeface="Times New Roman" pitchFamily="18" charset="0"/>
              <a:cs typeface="Times New Roman" pitchFamily="18" charset="0"/>
            </a:endParaRPr>
          </a:p>
          <a:p>
            <a:pPr>
              <a:lnSpc>
                <a:spcPct val="80000"/>
              </a:lnSpc>
              <a:buNone/>
            </a:pPr>
            <a:r>
              <a:rPr lang="en-US" sz="2800" dirty="0">
                <a:latin typeface="Times New Roman" pitchFamily="18" charset="0"/>
                <a:cs typeface="Times New Roman" pitchFamily="18" charset="0"/>
              </a:rPr>
              <a:t>A set of abilities requiring individuals to “recognize when information is needed and have the ability to locate, evaluate, and use effectively the needed information” (ACRL)</a:t>
            </a:r>
          </a:p>
          <a:p>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effectLst>
                  <a:outerShdw blurRad="38100" dist="38100" dir="2700000" algn="tl">
                    <a:srgbClr val="000000"/>
                  </a:outerShdw>
                </a:effectLst>
                <a:latin typeface="Times New Roman" pitchFamily="18" charset="0"/>
                <a:cs typeface="Times New Roman" pitchFamily="18" charset="0"/>
              </a:rPr>
              <a:t>Why Is Information Literacy Important?</a:t>
            </a:r>
            <a:endParaRPr lang="en-GB" sz="28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marL="365109" indent="-255577">
              <a:lnSpc>
                <a:spcPct val="90000"/>
              </a:lnSpc>
              <a:buFont typeface="Wingdings" pitchFamily="2" charset="2"/>
              <a:buChar char="§"/>
            </a:pPr>
            <a:r>
              <a:rPr lang="en-US" sz="2000" b="1" dirty="0">
                <a:latin typeface="Times New Roman" pitchFamily="18" charset="0"/>
                <a:cs typeface="Times New Roman" pitchFamily="18" charset="0"/>
              </a:rPr>
              <a:t>Ability to utilize information technology</a:t>
            </a:r>
          </a:p>
          <a:p>
            <a:pPr marL="365109" indent="-255577">
              <a:lnSpc>
                <a:spcPct val="90000"/>
              </a:lnSpc>
              <a:buFont typeface="Wingdings" pitchFamily="2" charset="2"/>
              <a:buChar char="§"/>
            </a:pPr>
            <a:endParaRPr lang="en-US" sz="2000" b="1" dirty="0">
              <a:latin typeface="Times New Roman" pitchFamily="18" charset="0"/>
              <a:cs typeface="Times New Roman" pitchFamily="18" charset="0"/>
            </a:endParaRPr>
          </a:p>
          <a:p>
            <a:pPr marL="365109" indent="-255577">
              <a:lnSpc>
                <a:spcPct val="90000"/>
              </a:lnSpc>
              <a:buFont typeface="Wingdings" pitchFamily="2" charset="2"/>
              <a:buChar char="§"/>
            </a:pPr>
            <a:r>
              <a:rPr lang="en-US" sz="2000" b="1" dirty="0">
                <a:latin typeface="Times New Roman" pitchFamily="18" charset="0"/>
                <a:cs typeface="Times New Roman" pitchFamily="18" charset="0"/>
              </a:rPr>
              <a:t>Knowledge of information sources</a:t>
            </a:r>
          </a:p>
          <a:p>
            <a:pPr marL="365109" indent="-255577">
              <a:lnSpc>
                <a:spcPct val="90000"/>
              </a:lnSpc>
              <a:buFont typeface="Wingdings" pitchFamily="2" charset="2"/>
              <a:buChar char="§"/>
            </a:pPr>
            <a:endParaRPr lang="en-US" sz="2000" b="1" dirty="0">
              <a:latin typeface="Times New Roman" pitchFamily="18" charset="0"/>
              <a:cs typeface="Times New Roman" pitchFamily="18" charset="0"/>
            </a:endParaRPr>
          </a:p>
          <a:p>
            <a:pPr marL="365109" indent="-255577">
              <a:lnSpc>
                <a:spcPct val="90000"/>
              </a:lnSpc>
              <a:buFont typeface="Wingdings" pitchFamily="2" charset="2"/>
              <a:buChar char="§"/>
            </a:pPr>
            <a:r>
              <a:rPr lang="en-US" sz="2000" b="1" dirty="0">
                <a:latin typeface="Times New Roman" pitchFamily="18" charset="0"/>
                <a:cs typeface="Times New Roman" pitchFamily="18" charset="0"/>
              </a:rPr>
              <a:t>Knowledge of information-seeking processes</a:t>
            </a:r>
          </a:p>
          <a:p>
            <a:pPr marL="365109" indent="-255577">
              <a:lnSpc>
                <a:spcPct val="90000"/>
              </a:lnSpc>
              <a:buFont typeface="Wingdings" pitchFamily="2" charset="2"/>
              <a:buChar char="§"/>
            </a:pPr>
            <a:endParaRPr lang="en-US" sz="2000" b="1" dirty="0">
              <a:latin typeface="Times New Roman" pitchFamily="18" charset="0"/>
              <a:cs typeface="Times New Roman" pitchFamily="18" charset="0"/>
            </a:endParaRPr>
          </a:p>
          <a:p>
            <a:pPr marL="365109" indent="-255577">
              <a:lnSpc>
                <a:spcPct val="90000"/>
              </a:lnSpc>
              <a:buFont typeface="Wingdings" pitchFamily="2" charset="2"/>
              <a:buChar char="§"/>
            </a:pPr>
            <a:r>
              <a:rPr lang="en-US" sz="2000" b="1" dirty="0">
                <a:latin typeface="Times New Roman" pitchFamily="18" charset="0"/>
                <a:cs typeface="Times New Roman" pitchFamily="18" charset="0"/>
              </a:rPr>
              <a:t>Ability to organize and control information</a:t>
            </a:r>
          </a:p>
          <a:p>
            <a:pPr marL="365109" indent="-255577">
              <a:lnSpc>
                <a:spcPct val="90000"/>
              </a:lnSpc>
              <a:buFont typeface="Wingdings" pitchFamily="2" charset="2"/>
              <a:buChar char="§"/>
            </a:pPr>
            <a:endParaRPr lang="en-US" sz="2000" b="1" dirty="0">
              <a:latin typeface="Times New Roman" pitchFamily="18" charset="0"/>
              <a:cs typeface="Times New Roman" pitchFamily="18" charset="0"/>
            </a:endParaRPr>
          </a:p>
          <a:p>
            <a:pPr marL="365109" indent="-255577">
              <a:lnSpc>
                <a:spcPct val="90000"/>
              </a:lnSpc>
              <a:buFont typeface="Wingdings" pitchFamily="2" charset="2"/>
              <a:buChar char="§"/>
            </a:pPr>
            <a:r>
              <a:rPr lang="en-US" sz="2000" b="1" dirty="0">
                <a:latin typeface="Times New Roman" pitchFamily="18" charset="0"/>
                <a:cs typeface="Times New Roman" pitchFamily="18" charset="0"/>
              </a:rPr>
              <a:t>Ability to use information to develop a new knowledge base</a:t>
            </a:r>
          </a:p>
          <a:p>
            <a:pPr marL="365109" indent="-255577">
              <a:lnSpc>
                <a:spcPct val="90000"/>
              </a:lnSpc>
              <a:buFont typeface="Wingdings" pitchFamily="2" charset="2"/>
              <a:buChar char="§"/>
            </a:pPr>
            <a:endParaRPr lang="en-US" sz="2000" b="1" dirty="0">
              <a:latin typeface="Times New Roman" pitchFamily="18" charset="0"/>
              <a:cs typeface="Times New Roman" pitchFamily="18" charset="0"/>
            </a:endParaRPr>
          </a:p>
          <a:p>
            <a:pPr marL="365109" indent="-255577">
              <a:lnSpc>
                <a:spcPct val="90000"/>
              </a:lnSpc>
              <a:buFont typeface="Wingdings" pitchFamily="2" charset="2"/>
              <a:buChar char="§"/>
            </a:pPr>
            <a:r>
              <a:rPr lang="en-US" sz="2000" b="1" dirty="0">
                <a:latin typeface="Times New Roman" pitchFamily="18" charset="0"/>
                <a:cs typeface="Times New Roman" pitchFamily="18" charset="0"/>
              </a:rPr>
              <a:t>Ability to use information to extend one’s knowledge base</a:t>
            </a:r>
          </a:p>
          <a:p>
            <a:pPr marL="365109" indent="-255577">
              <a:lnSpc>
                <a:spcPct val="90000"/>
              </a:lnSpc>
              <a:buFont typeface="Wingdings" pitchFamily="2" charset="2"/>
              <a:buChar char="§"/>
            </a:pPr>
            <a:endParaRPr lang="en-US" sz="2000" b="1" dirty="0">
              <a:latin typeface="Times New Roman" pitchFamily="18" charset="0"/>
              <a:cs typeface="Times New Roman" pitchFamily="18" charset="0"/>
            </a:endParaRPr>
          </a:p>
          <a:p>
            <a:pPr marL="365109" indent="-255577">
              <a:lnSpc>
                <a:spcPct val="90000"/>
              </a:lnSpc>
              <a:buFont typeface="Wingdings" pitchFamily="2" charset="2"/>
              <a:buChar char="§"/>
            </a:pPr>
            <a:r>
              <a:rPr lang="en-US" sz="2000" b="1" dirty="0">
                <a:latin typeface="Times New Roman" pitchFamily="18" charset="0"/>
                <a:cs typeface="Times New Roman" pitchFamily="18" charset="0"/>
              </a:rPr>
              <a:t>Ability to use info wisely for the good of others</a:t>
            </a:r>
          </a:p>
          <a:p>
            <a:endParaRPr lang="en-GB" sz="2000" b="1"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effectLst>
                  <a:outerShdw blurRad="38100" dist="38100" dir="2700000" algn="tl">
                    <a:srgbClr val="000000"/>
                  </a:outerShdw>
                </a:effectLst>
                <a:latin typeface="Times New Roman" pitchFamily="18" charset="0"/>
                <a:cs typeface="Times New Roman" pitchFamily="18" charset="0"/>
              </a:rPr>
              <a:t>Why Is Information Literacy Important?</a:t>
            </a:r>
            <a:endParaRPr lang="en-GB" sz="28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10000"/>
          </a:bodyPr>
          <a:lstStyle/>
          <a:p>
            <a:pPr marL="274308" indent="-274308">
              <a:spcBef>
                <a:spcPts val="580"/>
              </a:spcBef>
              <a:buFont typeface="Wingdings" pitchFamily="2" charset="2"/>
              <a:buChar char="§"/>
              <a:defRPr/>
            </a:pPr>
            <a:r>
              <a:rPr lang="en-US" sz="2800" dirty="0">
                <a:latin typeface="Franklin Gothic Medium" pitchFamily="34" charset="0"/>
              </a:rPr>
              <a:t>IL equips individuals to be self-directed, lifelong learners </a:t>
            </a:r>
          </a:p>
          <a:p>
            <a:pPr marL="274308" indent="-274308">
              <a:spcBef>
                <a:spcPts val="580"/>
              </a:spcBef>
              <a:buFont typeface="Wingdings" pitchFamily="2" charset="2"/>
              <a:buChar char="§"/>
              <a:defRPr/>
            </a:pPr>
            <a:endParaRPr lang="en-US" sz="1000" dirty="0">
              <a:latin typeface="Franklin Gothic Medium" pitchFamily="34" charset="0"/>
            </a:endParaRPr>
          </a:p>
          <a:p>
            <a:pPr marL="274308" indent="-274308">
              <a:spcBef>
                <a:spcPts val="580"/>
              </a:spcBef>
              <a:buFont typeface="Wingdings" pitchFamily="2" charset="2"/>
              <a:buChar char="§"/>
              <a:defRPr/>
            </a:pPr>
            <a:r>
              <a:rPr lang="en-US" sz="2800" dirty="0">
                <a:latin typeface="Franklin Gothic Medium" pitchFamily="34" charset="0"/>
              </a:rPr>
              <a:t>IL goes beyond knowing how to use a computer or learning one specific interface</a:t>
            </a:r>
          </a:p>
          <a:p>
            <a:pPr marL="274308" indent="-274308">
              <a:spcBef>
                <a:spcPts val="580"/>
              </a:spcBef>
              <a:buFont typeface="Wingdings" pitchFamily="2" charset="2"/>
              <a:buChar char="§"/>
              <a:defRPr/>
            </a:pPr>
            <a:endParaRPr lang="en-US" sz="1600" dirty="0">
              <a:latin typeface="Franklin Gothic Medium" pitchFamily="34" charset="0"/>
            </a:endParaRPr>
          </a:p>
          <a:p>
            <a:pPr marL="274308" indent="-274308">
              <a:spcBef>
                <a:spcPts val="580"/>
              </a:spcBef>
              <a:buFont typeface="Wingdings" pitchFamily="2" charset="2"/>
              <a:buChar char="§"/>
              <a:defRPr/>
            </a:pPr>
            <a:r>
              <a:rPr lang="en-US" sz="2800" dirty="0">
                <a:latin typeface="Franklin Gothic Medium" pitchFamily="34" charset="0"/>
              </a:rPr>
              <a:t>IL highlights the global nature of information </a:t>
            </a:r>
          </a:p>
          <a:p>
            <a:pPr marL="274308" indent="-274308">
              <a:spcBef>
                <a:spcPts val="580"/>
              </a:spcBef>
              <a:buFont typeface="Wingdings" pitchFamily="2" charset="2"/>
              <a:buChar char="§"/>
              <a:defRPr/>
            </a:pPr>
            <a:endParaRPr lang="en-US" sz="600" dirty="0">
              <a:latin typeface="Franklin Gothic Medium" pitchFamily="34" charset="0"/>
            </a:endParaRPr>
          </a:p>
          <a:p>
            <a:pPr marL="274308" indent="-274308">
              <a:spcBef>
                <a:spcPts val="580"/>
              </a:spcBef>
              <a:buFont typeface="Wingdings" pitchFamily="2" charset="2"/>
              <a:buChar char="§"/>
              <a:defRPr/>
            </a:pPr>
            <a:endParaRPr lang="en-US" sz="600" dirty="0">
              <a:latin typeface="Franklin Gothic Medium" pitchFamily="34" charset="0"/>
            </a:endParaRPr>
          </a:p>
          <a:p>
            <a:pPr marL="274308" indent="-274308">
              <a:spcBef>
                <a:spcPts val="580"/>
              </a:spcBef>
              <a:buFont typeface="Wingdings" pitchFamily="2" charset="2"/>
              <a:buChar char="§"/>
              <a:defRPr/>
            </a:pPr>
            <a:endParaRPr lang="en-US" sz="600" dirty="0">
              <a:latin typeface="Franklin Gothic Medium" pitchFamily="34" charset="0"/>
            </a:endParaRPr>
          </a:p>
          <a:p>
            <a:pPr marL="274308" indent="-274308">
              <a:spcBef>
                <a:spcPts val="580"/>
              </a:spcBef>
              <a:buFont typeface="Wingdings" pitchFamily="2" charset="2"/>
              <a:buChar char="§"/>
              <a:defRPr/>
            </a:pPr>
            <a:r>
              <a:rPr lang="en-US" sz="2800" dirty="0">
                <a:latin typeface="Franklin Gothic Medium" pitchFamily="34" charset="0"/>
              </a:rPr>
              <a:t>IL includes critical evaluation of information </a:t>
            </a:r>
          </a:p>
          <a:p>
            <a:pPr marL="274308" indent="-274308">
              <a:spcBef>
                <a:spcPts val="580"/>
              </a:spcBef>
              <a:buFont typeface="Wingdings" pitchFamily="2" charset="2"/>
              <a:buChar char="§"/>
              <a:defRPr/>
            </a:pPr>
            <a:endParaRPr lang="en-US" sz="1800" dirty="0">
              <a:latin typeface="Franklin Gothic Medium" pitchFamily="34" charset="0"/>
            </a:endParaRPr>
          </a:p>
          <a:p>
            <a:pPr marL="274308" indent="-274308">
              <a:spcBef>
                <a:spcPts val="580"/>
              </a:spcBef>
              <a:buFont typeface="Wingdings" pitchFamily="2" charset="2"/>
              <a:buChar char="§"/>
              <a:defRPr/>
            </a:pPr>
            <a:r>
              <a:rPr lang="en-US" sz="2800" dirty="0">
                <a:latin typeface="Franklin Gothic Medium" pitchFamily="34" charset="0"/>
              </a:rPr>
              <a:t>IL allows for transfer of knowledge</a:t>
            </a:r>
          </a:p>
          <a:p>
            <a:pPr marL="548616" lvl="1">
              <a:spcBef>
                <a:spcPts val="370"/>
              </a:spcBef>
              <a:buFont typeface="Wingdings" pitchFamily="2" charset="2"/>
              <a:buChar char="§"/>
              <a:defRPr/>
            </a:pPr>
            <a:endParaRPr lang="en-US" sz="1200" dirty="0">
              <a:latin typeface="Franklin Gothic Medium" pitchFamily="34" charset="0"/>
            </a:endParaRPr>
          </a:p>
          <a:p>
            <a:pPr marL="274308" indent="-274308">
              <a:spcBef>
                <a:spcPts val="580"/>
              </a:spcBef>
              <a:buFont typeface="Wingdings" pitchFamily="2" charset="2"/>
              <a:buChar char="§"/>
              <a:defRPr/>
            </a:pPr>
            <a:r>
              <a:rPr lang="en-US" sz="2800" dirty="0">
                <a:latin typeface="Franklin Gothic Medium" pitchFamily="34" charset="0"/>
              </a:rPr>
              <a:t>IL allows for informed decision making</a:t>
            </a:r>
          </a:p>
          <a:p>
            <a:endParaRPr lang="en-GB"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effectLst>
                  <a:outerShdw blurRad="38100" dist="38100" dir="2700000" algn="tl">
                    <a:srgbClr val="000000"/>
                  </a:outerShdw>
                </a:effectLst>
                <a:latin typeface="Times New Roman" pitchFamily="18" charset="0"/>
                <a:cs typeface="Times New Roman" pitchFamily="18" charset="0"/>
              </a:rPr>
              <a:t>Why Is Information Literacy Important?</a:t>
            </a:r>
            <a:endParaRPr lang="en-GB" sz="2800" dirty="0">
              <a:solidFill>
                <a:srgbClr val="00B05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10000"/>
          </a:bodyPr>
          <a:lstStyle/>
          <a:p>
            <a:pPr>
              <a:lnSpc>
                <a:spcPct val="90000"/>
              </a:lnSpc>
              <a:buNone/>
            </a:pPr>
            <a:endParaRPr lang="en-US" sz="1600" b="1" u="sng" dirty="0">
              <a:solidFill>
                <a:srgbClr val="006666"/>
              </a:solidFill>
              <a:latin typeface="Franklin Gothic Medium" pitchFamily="34" charset="0"/>
            </a:endParaRPr>
          </a:p>
          <a:p>
            <a:pPr>
              <a:lnSpc>
                <a:spcPct val="90000"/>
              </a:lnSpc>
              <a:buFont typeface="Wingdings" pitchFamily="2" charset="2"/>
              <a:buChar char="§"/>
            </a:pPr>
            <a:r>
              <a:rPr lang="en-US" sz="3000" dirty="0">
                <a:latin typeface="Times New Roman" pitchFamily="18" charset="0"/>
                <a:cs typeface="Times New Roman" pitchFamily="18" charset="0"/>
              </a:rPr>
              <a:t>IL gives help about multiple catalogs and databases </a:t>
            </a:r>
          </a:p>
          <a:p>
            <a:pPr>
              <a:lnSpc>
                <a:spcPct val="90000"/>
              </a:lnSpc>
              <a:buFont typeface="Wingdings" pitchFamily="2" charset="2"/>
              <a:buChar char="§"/>
            </a:pPr>
            <a:endParaRPr lang="en-US" sz="3000" dirty="0">
              <a:latin typeface="Times New Roman" pitchFamily="18" charset="0"/>
              <a:cs typeface="Times New Roman" pitchFamily="18" charset="0"/>
            </a:endParaRPr>
          </a:p>
          <a:p>
            <a:pPr>
              <a:lnSpc>
                <a:spcPct val="90000"/>
              </a:lnSpc>
              <a:buFont typeface="Wingdings" pitchFamily="2" charset="2"/>
              <a:buChar char="§"/>
            </a:pPr>
            <a:r>
              <a:rPr lang="en-US" sz="3000" dirty="0">
                <a:latin typeface="Times New Roman" pitchFamily="18" charset="0"/>
                <a:cs typeface="Times New Roman" pitchFamily="18" charset="0"/>
              </a:rPr>
              <a:t>IL provides guidance about library and Its Various resources</a:t>
            </a:r>
          </a:p>
          <a:p>
            <a:pPr lvl="1">
              <a:lnSpc>
                <a:spcPct val="90000"/>
              </a:lnSpc>
              <a:buNone/>
            </a:pPr>
            <a:r>
              <a:rPr lang="en-US" sz="3000" dirty="0">
                <a:latin typeface="Times New Roman" pitchFamily="18" charset="0"/>
                <a:cs typeface="Times New Roman" pitchFamily="18" charset="0"/>
              </a:rPr>
              <a:t>(Print, electronic, some full-text, bibliographic databases)</a:t>
            </a:r>
          </a:p>
          <a:p>
            <a:pPr>
              <a:lnSpc>
                <a:spcPct val="90000"/>
              </a:lnSpc>
              <a:buFont typeface="Wingdings" pitchFamily="2" charset="2"/>
              <a:buChar char="§"/>
            </a:pPr>
            <a:endParaRPr lang="en-US" sz="3000" dirty="0">
              <a:latin typeface="Times New Roman" pitchFamily="18" charset="0"/>
              <a:cs typeface="Times New Roman" pitchFamily="18" charset="0"/>
            </a:endParaRPr>
          </a:p>
          <a:p>
            <a:pPr>
              <a:lnSpc>
                <a:spcPct val="90000"/>
              </a:lnSpc>
              <a:buFont typeface="Wingdings" pitchFamily="2" charset="2"/>
              <a:buChar char="§"/>
            </a:pPr>
            <a:r>
              <a:rPr lang="en-US" sz="3000" dirty="0">
                <a:latin typeface="Times New Roman" pitchFamily="18" charset="0"/>
                <a:cs typeface="Times New Roman" pitchFamily="18" charset="0"/>
              </a:rPr>
              <a:t>IL guide about the Internet and its mega resource </a:t>
            </a:r>
          </a:p>
          <a:p>
            <a:pPr>
              <a:lnSpc>
                <a:spcPct val="90000"/>
              </a:lnSpc>
              <a:buFont typeface="Wingdings" pitchFamily="2" charset="2"/>
              <a:buChar char="§"/>
            </a:pPr>
            <a:endParaRPr lang="en-US" sz="3000" dirty="0">
              <a:latin typeface="Times New Roman" pitchFamily="18" charset="0"/>
              <a:cs typeface="Times New Roman" pitchFamily="18" charset="0"/>
            </a:endParaRPr>
          </a:p>
          <a:p>
            <a:pPr>
              <a:lnSpc>
                <a:spcPct val="90000"/>
              </a:lnSpc>
              <a:buFont typeface="Wingdings" pitchFamily="2" charset="2"/>
              <a:buChar char="§"/>
            </a:pPr>
            <a:r>
              <a:rPr lang="en-US" sz="3000" dirty="0">
                <a:latin typeface="Times New Roman" pitchFamily="18" charset="0"/>
                <a:cs typeface="Times New Roman" pitchFamily="18" charset="0"/>
              </a:rPr>
              <a:t>IL provides guidance to collect information through multiple access points</a:t>
            </a:r>
          </a:p>
          <a:p>
            <a:pPr>
              <a:lnSpc>
                <a:spcPct val="90000"/>
              </a:lnSpc>
            </a:pPr>
            <a:endParaRPr lang="en-US" sz="3000"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latin typeface="Times New Roman" pitchFamily="18" charset="0"/>
                <a:cs typeface="Times New Roman" pitchFamily="18" charset="0"/>
              </a:rPr>
              <a:t>Why is information literacy important?</a:t>
            </a:r>
            <a:endParaRPr lang="en-GB"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lnSpc>
                <a:spcPct val="80000"/>
              </a:lnSpc>
            </a:pPr>
            <a:endParaRPr lang="en-US" sz="2400" dirty="0"/>
          </a:p>
          <a:p>
            <a:pPr>
              <a:lnSpc>
                <a:spcPct val="80000"/>
              </a:lnSpc>
              <a:buFont typeface="Wingdings" pitchFamily="2" charset="2"/>
              <a:buChar char="§"/>
            </a:pPr>
            <a:r>
              <a:rPr lang="en-US" sz="2800" dirty="0">
                <a:latin typeface="Times New Roman" pitchFamily="18" charset="0"/>
                <a:cs typeface="Times New Roman" pitchFamily="18" charset="0"/>
              </a:rPr>
              <a:t>According to Lyman, P., &amp; Varian, H.R. (2003).The study was done by the School of Information Management, University of California at Berkeley stated "almost 800 MB of recorded information is produced per person each year." That is about 30 feet of books per person for 6.3 billion people!</a:t>
            </a:r>
          </a:p>
          <a:p>
            <a:pPr>
              <a:lnSpc>
                <a:spcPct val="80000"/>
              </a:lnSpc>
              <a:buFont typeface="Wingdings" pitchFamily="2" charset="2"/>
              <a:buChar char="§"/>
            </a:pPr>
            <a:r>
              <a:rPr lang="en-US" sz="2800" dirty="0">
                <a:latin typeface="Times New Roman" pitchFamily="18" charset="0"/>
                <a:cs typeface="Times New Roman" pitchFamily="18" charset="0"/>
              </a:rPr>
              <a:t> </a:t>
            </a:r>
            <a:r>
              <a:rPr lang="en-US" sz="2800" dirty="0"/>
              <a:t>There is no way that anyone could store that much information in their head! So, you must be able to apply resources, technology, and your own knowledge in order to locate necessary information</a:t>
            </a:r>
            <a:endParaRPr lang="en-GB" sz="2800" dirty="0"/>
          </a:p>
          <a:p>
            <a:pPr>
              <a:lnSpc>
                <a:spcPct val="80000"/>
              </a:lnSpc>
              <a:buFont typeface="Wingdings" pitchFamily="2" charset="2"/>
              <a:buChar char="§"/>
            </a:pPr>
            <a:endParaRPr lang="en-US" sz="2800" dirty="0">
              <a:latin typeface="Times New Roman" pitchFamily="18" charset="0"/>
              <a:cs typeface="Times New Roman" pitchFamily="18" charset="0"/>
            </a:endParaRPr>
          </a:p>
          <a:p>
            <a:pPr>
              <a:lnSpc>
                <a:spcPct val="80000"/>
              </a:lnSpc>
              <a:buFontTx/>
              <a:buNone/>
            </a:pPr>
            <a:endParaRPr lang="en-US" sz="2800" dirty="0">
              <a:latin typeface="Times New Roman" pitchFamily="18" charset="0"/>
              <a:cs typeface="Times New Roman" pitchFamily="18" charset="0"/>
            </a:endParaRPr>
          </a:p>
          <a:p>
            <a:pPr lvl="1">
              <a:lnSpc>
                <a:spcPct val="80000"/>
              </a:lnSpc>
            </a:pPr>
            <a:endParaRPr lang="en-US" sz="2800" dirty="0"/>
          </a:p>
          <a:p>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Times New Roman" pitchFamily="18" charset="0"/>
                <a:cs typeface="Times New Roman" pitchFamily="18" charset="0"/>
              </a:rPr>
              <a:t>Why is information literacy important?</a:t>
            </a:r>
            <a:endParaRPr lang="en-GB" dirty="0">
              <a:solidFill>
                <a:srgbClr val="0070C0"/>
              </a:solidFill>
            </a:endParaRPr>
          </a:p>
        </p:txBody>
      </p:sp>
      <p:sp>
        <p:nvSpPr>
          <p:cNvPr id="3" name="Content Placeholder 2"/>
          <p:cNvSpPr>
            <a:spLocks noGrp="1"/>
          </p:cNvSpPr>
          <p:nvPr>
            <p:ph idx="1"/>
          </p:nvPr>
        </p:nvSpPr>
        <p:spPr/>
        <p:txBody>
          <a:bodyPr>
            <a:normAutofit/>
          </a:bodyPr>
          <a:lstStyle/>
          <a:p>
            <a:pPr>
              <a:lnSpc>
                <a:spcPct val="90000"/>
              </a:lnSpc>
              <a:buFontTx/>
              <a:buNone/>
            </a:pPr>
            <a:r>
              <a:rPr lang="en-US" sz="2800" dirty="0">
                <a:latin typeface="Times New Roman" pitchFamily="18" charset="0"/>
                <a:cs typeface="Times New Roman" pitchFamily="18" charset="0"/>
              </a:rPr>
              <a:t>            Why is information literacy important in daily life? For</a:t>
            </a:r>
            <a:endParaRPr lang="en-US" sz="2800" dirty="0"/>
          </a:p>
          <a:p>
            <a:pPr lvl="1">
              <a:lnSpc>
                <a:spcPct val="90000"/>
              </a:lnSpc>
              <a:buFont typeface="Wingdings" pitchFamily="2" charset="2"/>
              <a:buChar char="§"/>
            </a:pPr>
            <a:r>
              <a:rPr lang="en-US" sz="2400" dirty="0">
                <a:latin typeface="Times New Roman" pitchFamily="18" charset="0"/>
                <a:cs typeface="Times New Roman" pitchFamily="18" charset="0"/>
              </a:rPr>
              <a:t>Buying a used car </a:t>
            </a:r>
          </a:p>
          <a:p>
            <a:pPr lvl="1">
              <a:lnSpc>
                <a:spcPct val="90000"/>
              </a:lnSpc>
              <a:buFont typeface="Wingdings" pitchFamily="2" charset="2"/>
              <a:buChar char="§"/>
            </a:pPr>
            <a:r>
              <a:rPr lang="en-US" sz="2400" dirty="0">
                <a:latin typeface="Times New Roman" pitchFamily="18" charset="0"/>
                <a:cs typeface="Times New Roman" pitchFamily="18" charset="0"/>
              </a:rPr>
              <a:t>Researching a paper on the influence of the media </a:t>
            </a:r>
          </a:p>
          <a:p>
            <a:pPr lvl="1">
              <a:lnSpc>
                <a:spcPct val="90000"/>
              </a:lnSpc>
              <a:buFont typeface="Wingdings" pitchFamily="2" charset="2"/>
              <a:buChar char="§"/>
            </a:pPr>
            <a:r>
              <a:rPr lang="en-US" sz="2400" dirty="0">
                <a:latin typeface="Times New Roman" pitchFamily="18" charset="0"/>
                <a:cs typeface="Times New Roman" pitchFamily="18" charset="0"/>
              </a:rPr>
              <a:t>Determining  treatment  for a cancer diagnosis </a:t>
            </a:r>
          </a:p>
          <a:p>
            <a:pPr lvl="1">
              <a:lnSpc>
                <a:spcPct val="90000"/>
              </a:lnSpc>
              <a:buFont typeface="Wingdings" pitchFamily="2" charset="2"/>
              <a:buChar char="§"/>
            </a:pPr>
            <a:r>
              <a:rPr lang="en-US" sz="2400" dirty="0">
                <a:latin typeface="Times New Roman" pitchFamily="18" charset="0"/>
                <a:cs typeface="Times New Roman" pitchFamily="18" charset="0"/>
              </a:rPr>
              <a:t>Choosing a college to attend </a:t>
            </a:r>
          </a:p>
          <a:p>
            <a:pPr lvl="1">
              <a:lnSpc>
                <a:spcPct val="90000"/>
              </a:lnSpc>
              <a:buFont typeface="Wingdings" pitchFamily="2" charset="2"/>
              <a:buChar char="§"/>
            </a:pPr>
            <a:r>
              <a:rPr lang="en-US" sz="2400" dirty="0">
                <a:latin typeface="Times New Roman" pitchFamily="18" charset="0"/>
                <a:cs typeface="Times New Roman" pitchFamily="18" charset="0"/>
              </a:rPr>
              <a:t>Applying for a job etc.</a:t>
            </a:r>
          </a:p>
          <a:p>
            <a:pPr lvl="1">
              <a:lnSpc>
                <a:spcPct val="90000"/>
              </a:lnSpc>
              <a:buFont typeface="Wingdings" pitchFamily="2" charset="2"/>
              <a:buChar char="§"/>
            </a:pPr>
            <a:r>
              <a:rPr lang="en-US" sz="2400" dirty="0">
                <a:latin typeface="Times New Roman" pitchFamily="18" charset="0"/>
                <a:cs typeface="Times New Roman" pitchFamily="18" charset="0"/>
              </a:rPr>
              <a:t>It is very important for daily life.</a:t>
            </a:r>
          </a:p>
          <a:p>
            <a:pPr>
              <a:lnSpc>
                <a:spcPct val="90000"/>
              </a:lnSpc>
              <a:buFont typeface="Wingdings" pitchFamily="2" charset="2"/>
              <a:buChar char="§"/>
            </a:pPr>
            <a:endParaRPr lang="en-US" sz="2400" dirty="0"/>
          </a:p>
          <a:p>
            <a:endParaRPr lang="en-GB"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635</TotalTime>
  <Words>2023</Words>
  <Application>Microsoft Office PowerPoint</Application>
  <PresentationFormat>A4 Paper (210x297 mm)</PresentationFormat>
  <Paragraphs>244</Paragraphs>
  <Slides>39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Arial</vt:lpstr>
      <vt:lpstr>Arial Black</vt:lpstr>
      <vt:lpstr>Calibri</vt:lpstr>
      <vt:lpstr>Franklin Gothic Medium</vt:lpstr>
      <vt:lpstr>Times New Roman</vt:lpstr>
      <vt:lpstr>Wingdings</vt:lpstr>
      <vt:lpstr>Office Theme</vt:lpstr>
      <vt:lpstr>Information Literacy Defined</vt:lpstr>
      <vt:lpstr>Information literacy: Definition</vt:lpstr>
      <vt:lpstr>Information literacy: Definition</vt:lpstr>
      <vt:lpstr>Information literacy: Definition</vt:lpstr>
      <vt:lpstr>Why Is Information Literacy Important?</vt:lpstr>
      <vt:lpstr>Why Is Information Literacy Important?</vt:lpstr>
      <vt:lpstr>Why Is Information Literacy Important?</vt:lpstr>
      <vt:lpstr>Why is information literacy important?</vt:lpstr>
      <vt:lpstr>Why is information literacy important?</vt:lpstr>
      <vt:lpstr>Where we get needed information</vt:lpstr>
      <vt:lpstr>The Big6™ Skills</vt:lpstr>
      <vt:lpstr> The Big6™ Skills </vt:lpstr>
      <vt:lpstr>Information Today:  Abundant and Diverse</vt:lpstr>
      <vt:lpstr>Information Literacy &amp;   Information Technology  </vt:lpstr>
      <vt:lpstr> Information technology skills </vt:lpstr>
      <vt:lpstr>Information Literacy &amp; Lifelong Learning</vt:lpstr>
      <vt:lpstr>Lifelong Learning</vt:lpstr>
      <vt:lpstr>Inter-relationship between  Information Literacy &amp; Lifelong Learning</vt:lpstr>
      <vt:lpstr>Difference between  Information Literacy &amp; Lifelong Learning</vt:lpstr>
      <vt:lpstr>IL-Related Terms</vt:lpstr>
      <vt:lpstr>IL Role of Libraries</vt:lpstr>
      <vt:lpstr>Information Literacy Standards (IFLA)</vt:lpstr>
      <vt:lpstr>IL Competency Standards for Higher Education (ACRL)</vt:lpstr>
      <vt:lpstr>IL Standards (Australia / New Zealand)</vt:lpstr>
      <vt:lpstr>Stages of Information Literacy Life Cycle (UNESCO)</vt:lpstr>
      <vt:lpstr>Stages of Information Literacy Life Cycle (UNESCO)</vt:lpstr>
      <vt:lpstr>Information literacy</vt:lpstr>
      <vt:lpstr>Information literacy</vt:lpstr>
      <vt:lpstr>Information literacy</vt:lpstr>
      <vt:lpstr>Information literacy</vt:lpstr>
      <vt:lpstr>Information literacy</vt:lpstr>
      <vt:lpstr>Information literate people </vt:lpstr>
      <vt:lpstr>Information literate people </vt:lpstr>
      <vt:lpstr>Information literate people</vt:lpstr>
      <vt:lpstr>Information literacy</vt:lpstr>
      <vt:lpstr>Information literacy skills</vt:lpstr>
      <vt:lpstr>Information literacy</vt:lpstr>
      <vt:lpstr>Information literacy</vt:lpstr>
      <vt:lpstr>Information literacy Instruction</vt:lpstr>
    </vt:vector>
  </TitlesOfParts>
  <Company>IUB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literacy</dc:title>
  <dc:creator>H.M.Shafique</dc:creator>
  <cp:lastModifiedBy>H M Shafique</cp:lastModifiedBy>
  <cp:revision>26</cp:revision>
  <dcterms:created xsi:type="dcterms:W3CDTF">2014-02-20T09:54:03Z</dcterms:created>
  <dcterms:modified xsi:type="dcterms:W3CDTF">2020-04-01T11:27:33Z</dcterms:modified>
</cp:coreProperties>
</file>